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613" r:id="rId2"/>
    <p:sldId id="614" r:id="rId3"/>
    <p:sldId id="366" r:id="rId4"/>
    <p:sldId id="367" r:id="rId5"/>
    <p:sldId id="368" r:id="rId6"/>
    <p:sldId id="369" r:id="rId7"/>
    <p:sldId id="370" r:id="rId8"/>
    <p:sldId id="371" r:id="rId9"/>
    <p:sldId id="372" r:id="rId10"/>
    <p:sldId id="615" r:id="rId11"/>
    <p:sldId id="373" r:id="rId12"/>
    <p:sldId id="374" r:id="rId13"/>
    <p:sldId id="375" r:id="rId14"/>
    <p:sldId id="376" r:id="rId15"/>
    <p:sldId id="377" r:id="rId16"/>
    <p:sldId id="378" r:id="rId17"/>
    <p:sldId id="379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392" r:id="rId31"/>
    <p:sldId id="393" r:id="rId32"/>
    <p:sldId id="394" r:id="rId33"/>
    <p:sldId id="400" r:id="rId34"/>
    <p:sldId id="401" r:id="rId35"/>
    <p:sldId id="402" r:id="rId36"/>
    <p:sldId id="403" r:id="rId37"/>
    <p:sldId id="404" r:id="rId38"/>
    <p:sldId id="406" r:id="rId39"/>
    <p:sldId id="407" r:id="rId40"/>
    <p:sldId id="408" r:id="rId41"/>
    <p:sldId id="409" r:id="rId42"/>
    <p:sldId id="410" r:id="rId43"/>
    <p:sldId id="411" r:id="rId44"/>
    <p:sldId id="412" r:id="rId45"/>
    <p:sldId id="413" r:id="rId46"/>
    <p:sldId id="414" r:id="rId47"/>
    <p:sldId id="415" r:id="rId48"/>
    <p:sldId id="447" r:id="rId49"/>
    <p:sldId id="448" r:id="rId50"/>
    <p:sldId id="416" r:id="rId51"/>
    <p:sldId id="417" r:id="rId52"/>
    <p:sldId id="418" r:id="rId53"/>
    <p:sldId id="419" r:id="rId54"/>
    <p:sldId id="420" r:id="rId55"/>
    <p:sldId id="421" r:id="rId56"/>
    <p:sldId id="422" r:id="rId57"/>
    <p:sldId id="423" r:id="rId58"/>
    <p:sldId id="424" r:id="rId59"/>
    <p:sldId id="425" r:id="rId60"/>
    <p:sldId id="426" r:id="rId61"/>
    <p:sldId id="427" r:id="rId62"/>
    <p:sldId id="428" r:id="rId63"/>
    <p:sldId id="429" r:id="rId64"/>
    <p:sldId id="430" r:id="rId65"/>
    <p:sldId id="431" r:id="rId66"/>
    <p:sldId id="432" r:id="rId67"/>
    <p:sldId id="433" r:id="rId68"/>
    <p:sldId id="434" r:id="rId69"/>
    <p:sldId id="435" r:id="rId70"/>
    <p:sldId id="436" r:id="rId71"/>
    <p:sldId id="437" r:id="rId72"/>
    <p:sldId id="438" r:id="rId73"/>
    <p:sldId id="439" r:id="rId74"/>
    <p:sldId id="440" r:id="rId75"/>
    <p:sldId id="441" r:id="rId76"/>
    <p:sldId id="442" r:id="rId77"/>
    <p:sldId id="443" r:id="rId78"/>
    <p:sldId id="444" r:id="rId79"/>
    <p:sldId id="445" r:id="rId80"/>
    <p:sldId id="446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AE1"/>
    <a:srgbClr val="FFFFFF"/>
    <a:srgbClr val="D7E9ED"/>
    <a:srgbClr val="95C5CF"/>
    <a:srgbClr val="4A94A4"/>
    <a:srgbClr val="428592"/>
    <a:srgbClr val="26525B"/>
    <a:srgbClr val="000000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95"/>
    <p:restoredTop sz="95622"/>
  </p:normalViewPr>
  <p:slideViewPr>
    <p:cSldViewPr snapToGrid="0">
      <p:cViewPr>
        <p:scale>
          <a:sx n="156" d="100"/>
          <a:sy n="156" d="100"/>
        </p:scale>
        <p:origin x="616" y="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75" d="100"/>
          <a:sy n="175" d="100"/>
        </p:scale>
        <p:origin x="3392" y="-1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thanks for giving me this opportunity to present Taskflow. This is a project motivated by parallelizing CAD and has gained quite a lot of success. I am going to present Taskflow works and hopefully we can brainstorm some collaboration topics. </a:t>
            </a:r>
          </a:p>
          <a:p>
            <a:endParaRPr lang="en-US" dirty="0"/>
          </a:p>
          <a:p>
            <a:r>
              <a:rPr lang="en-US" dirty="0"/>
              <a:t>Taskflow is a general-purpose parallel and heterogeneous task computing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 sum up, </a:t>
            </a:r>
            <a:r>
              <a:rPr lang="en-US" dirty="0"/>
              <a:t>we have presented taskflow as a general-purpose parallel tasking tool. It introduces a simple, efficient, and transparent tasking model for C++ developers to quickly write parallel programs using minimal programming effort</a:t>
            </a:r>
            <a:r>
              <a:rPr lang="en-US" b="1" dirty="0"/>
              <a:t>. We also talked about the general idea </a:t>
            </a:r>
            <a:r>
              <a:rPr lang="en-US" dirty="0"/>
              <a:t>about our heterogeneous work-stealing executor and demonstrated its promising performance in large-scale ML and VLSI CAD workloads.</a:t>
            </a:r>
          </a:p>
          <a:p>
            <a:endParaRPr lang="en-US" dirty="0"/>
          </a:p>
          <a:p>
            <a:r>
              <a:rPr lang="en-US" b="1" dirty="0"/>
              <a:t>There are many excellent efforts from the C++ community on parallelism. </a:t>
            </a:r>
            <a:r>
              <a:rPr lang="en-US" dirty="0"/>
              <a:t>Taskflow is not to replace anyone but to complement the current state of the art and address their limitations on the task graph parallelism by leveraging the power of modern C++.</a:t>
            </a:r>
          </a:p>
          <a:p>
            <a:endParaRPr lang="en-US" dirty="0"/>
          </a:p>
          <a:p>
            <a:r>
              <a:rPr lang="en-US" b="1" dirty="0"/>
              <a:t>We are very open to collaboration. </a:t>
            </a:r>
            <a:r>
              <a:rPr lang="en-US" dirty="0"/>
              <a:t>We believe collaborative effort is the only way to make C++ amenable to parallel computing. Right now, we are based on </a:t>
            </a:r>
            <a:r>
              <a:rPr lang="en-US" dirty="0" err="1"/>
              <a:t>cuda</a:t>
            </a:r>
            <a:r>
              <a:rPr lang="en-US" dirty="0"/>
              <a:t> for GPU tasking, but we definitely want to integrate OpenCL, SYCL, DPC++, and so on. </a:t>
            </a:r>
            <a:r>
              <a:rPr lang="en-US" b="1" dirty="0"/>
              <a:t>We want to provide more higher level algorithms </a:t>
            </a:r>
            <a:r>
              <a:rPr lang="en-US" dirty="0"/>
              <a:t>on top of our task graph, like the thrust library, so developers can easily describe common parallel applications.</a:t>
            </a:r>
          </a:p>
          <a:p>
            <a:endParaRPr lang="en-US" b="1" dirty="0"/>
          </a:p>
          <a:p>
            <a:r>
              <a:rPr lang="en-US" b="1" dirty="0"/>
              <a:t>If you ever used Taskflow</a:t>
            </a:r>
            <a:r>
              <a:rPr lang="en-US" dirty="0"/>
              <a:t>, please let us know, and we want to learn from you and broaden real use cases.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8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43CD3F-423A-4303-BB8C-50F842691976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EBED687-7D1A-47DD-B7C8-8B0692828254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12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78AB224-2BA2-43E8-8134-19FBA76049B5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13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D0F72-2B25-4BDE-94EF-7DCF27358DA6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E9ED4DF-868C-44DB-8DB1-A4831F348A8C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15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88967F-DC70-46AB-A4B5-76011F4E55E7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ED0BF-8FC8-44ED-A8B6-B697E0ED2C4C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72EBCA-5953-4903-A743-8CB9C33298E5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7631C7-40AD-432C-A774-E143C176E283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650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1297BF-9A49-4609-A769-7F3E0E059515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BCB152-B94B-4B9A-827A-5A4EBE3AA2BE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B25DC-FD9C-4D52-9C1C-62F8B648D245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7AE8E7-B4FC-4F57-8584-B39994D3E528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FA791A-A99B-498D-8DEF-21899288A095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76D351-F492-4B67-A448-461AC3519ED5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6710D0-F01D-40A7-A7F2-D76065D8F3C2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545870-9A4F-47D3-9587-0F3D78D6AF14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48E020-C695-4BCF-8754-490B7C988814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D3ED54-87F0-456E-82A9-F18F20276368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8A3378-BCC4-421F-B178-2B42437DA5F9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90E897-9956-40C1-932F-E4236216DE36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4E0D30-4123-488A-B1A0-BD39F32E8DDF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6637ED-C7CD-49BB-9794-F0FE78DEA080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1F3D9F-6E85-4599-B04E-C8D880C3F8D2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EB5CC2-8521-45E6-85DB-061DBB3F5FB3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747837-1D43-4FDC-8F69-C816D28E2039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732CC8-0BF6-4035-83FD-640F664183AE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9CBA-72D1-44E0-8738-CD90485018E6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B4A36A-1B6B-4C3D-AB6E-44D2A4CB5275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BD5052-151A-4F37-B032-3F26C7AD42FA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E2CF0-5489-4BEE-BF21-BC9C9C025E8D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DBAA9B-F7BD-413C-8CDB-55354AAA9138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F13970-847C-4546-A5C4-A7D0973019C2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57B513-9D93-403F-95B4-A6F88A816976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9F2056-73E5-4B13-B725-78BB40D3ED92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71F556-5561-406A-9145-BDC468CAAE29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84D171-AA68-4E7C-9B66-E0BC44982B58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DBD774-259B-490D-924E-0455E243BED9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36679-0222-490B-90E4-FEE21F54F6C5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36679-0222-490B-90E4-FEE21F54F6C5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36679-0222-490B-90E4-FEE21F54F6C5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5D215C-700A-4636-B23E-148850574FF4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AAE57B-72AA-4108-9757-89C13CEF15CB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E6B75-E973-4256-8786-1082E22C8702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1A8F17-445A-4401-89A9-399200D6FC03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37ED5C-5C9F-42AF-A751-92681CF28A30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793C44-A174-4FFF-B7CD-AABA0E5793CC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78D783-BB4E-4A4D-B465-B870FBE4A7CD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54D87-44CB-40B6-93BA-6E580F757A90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7CE282-F1EE-4F92-B63A-54D6C4E8E1C4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A17104-BD0B-4C33-9E0B-4650F4F2BBC5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217DDB-0583-4B05-B868-E90FBA0A425A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3EF1CF-2DB7-4D86-9DA7-DC01AA83EC2A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B4107A-E609-4467-94F2-F814C8F07A88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8EF0438-FEC1-40B5-A22C-256B08B376DC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B75142-11ED-4837-A980-0D78E5F8F9A5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3773A6-9612-4415-8485-C02A104B25F1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70CA10-95B9-44A3-B4B7-257CDC31347C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86463D-5636-4010-8BCD-58ED87844C5C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F33849-FF83-42FC-9389-6DBE8DF83BA4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5F2449-D8A1-4DD9-800E-A7E1D2A9A410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29CCF0-B0A9-4903-A732-ABBD67D73C8B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5C6B53-9802-432F-8707-83B3B376FD3B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78CF68-D791-4D88-8715-4C6F52820686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9F6A15-EA61-4A86-AA84-6FBF9183A32D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B7A74D-4115-43B7-A448-49C302E8B70B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A3C3E6-E9BC-451E-834A-1C00978F803D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CB4D2A-4D4C-41FC-B449-9A971DBAF169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BCD20B-E759-4330-ABB2-F9872D363A9B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C47D0-1A81-4DD7-B83E-922F06FA4A8A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0EBB35-718A-4DC3-98A2-1C2BE1F0FB5B}" type="slidenum">
              <a:rPr lang="en-CA" smtClean="0"/>
              <a:pPr>
                <a:defRPr/>
              </a:pPr>
              <a:t>76</a:t>
            </a:fld>
            <a:endParaRPr lang="en-CA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5C95C7-801B-4AB8-8CAF-7E813825A282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E4125F-1196-4E96-A34A-1137F0687914}" type="slidenum">
              <a:rPr lang="en-CA" smtClean="0"/>
              <a:pPr>
                <a:defRPr/>
              </a:pPr>
              <a:t>79</a:t>
            </a:fld>
            <a:endParaRPr lang="en-CA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6D429D-3046-45BF-867F-105DBB9D2507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96D48E-FCA8-4683-BBA4-DCA9D47E08C9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2C4480-4504-4FFF-A3AA-DCFE584B78FD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A9877-0EC0-6B43-881F-20D3F586D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922828-6DB3-BB47-A5D5-D16685AE1266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573212"/>
          </a:xfrm>
        </p:spPr>
        <p:txBody>
          <a:bodyPr anchor="ctr"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CS 2420: C++ Crash Courses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0507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Dr. Tsung-Wei (TW) Huang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FEFF-256D-A647-BD36-60B057BF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Problem of Preprocessor?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649A7E0-6AD7-3344-AA2F-4C7934424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12326D-ADF6-FA4E-B9C6-71928B645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headers you include, the longer the compile time …</a:t>
            </a:r>
          </a:p>
        </p:txBody>
      </p:sp>
      <p:pic>
        <p:nvPicPr>
          <p:cNvPr id="2050" name="Picture 2" descr="Amazon.com: Smiling Happy Slow Tortoise Turtle Cartoon Truck Car Bumper  Sticker Vinyl Decal 5&amp;quot; : Automotive">
            <a:extLst>
              <a:ext uri="{FF2B5EF4-FFF2-40B4-BE49-F238E27FC236}">
                <a16:creationId xmlns:a16="http://schemas.microsoft.com/office/drawing/2014/main" id="{7509F97D-65C0-5B45-A36A-C5DA3CCFD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393" y="2498773"/>
            <a:ext cx="5424488" cy="342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439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Libraries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You will write your code in a file such as </a:t>
            </a:r>
            <a:r>
              <a:rPr lang="en-US" dirty="0" err="1">
                <a:latin typeface="Consolas" pitchFamily="49" charset="0"/>
                <a:cs typeface="Arial" charset="0"/>
              </a:rPr>
              <a:t>Single_list.h</a:t>
            </a:r>
            <a:r>
              <a:rPr lang="en-US" dirty="0">
                <a:latin typeface="Arial" charset="0"/>
                <a:cs typeface="Arial" charset="0"/>
              </a:rPr>
              <a:t> where you will implement a data structure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This file will be included in our tester file </a:t>
            </a:r>
            <a:r>
              <a:rPr lang="en-US" dirty="0" err="1">
                <a:latin typeface="Consolas" pitchFamily="49" charset="0"/>
                <a:cs typeface="Arial" charset="0"/>
              </a:rPr>
              <a:t>Single_list_tester.h</a:t>
            </a:r>
            <a:r>
              <a:rPr lang="en-US" dirty="0">
                <a:latin typeface="Arial" charset="0"/>
                <a:cs typeface="Arial" charset="0"/>
              </a:rPr>
              <a:t> with a statement such as: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	</a:t>
            </a:r>
            <a:r>
              <a:rPr lang="en-US" dirty="0">
                <a:latin typeface="Consolas" pitchFamily="49" charset="0"/>
                <a:cs typeface="Arial" charset="0"/>
              </a:rPr>
              <a:t>#include "</a:t>
            </a:r>
            <a:r>
              <a:rPr lang="en-US" dirty="0" err="1">
                <a:latin typeface="Consolas" pitchFamily="49" charset="0"/>
                <a:cs typeface="Arial" charset="0"/>
              </a:rPr>
              <a:t>Single_list.h</a:t>
            </a:r>
            <a:r>
              <a:rPr lang="en-US" dirty="0">
                <a:latin typeface="Consolas" pitchFamily="49" charset="0"/>
                <a:cs typeface="Arial" charset="0"/>
              </a:rPr>
              <a:t>"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file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Single_list_int_driver.cpp</a:t>
            </a:r>
            <a:r>
              <a:rPr lang="en-US" dirty="0">
                <a:latin typeface="Arial" charset="0"/>
                <a:cs typeface="Arial" charset="0"/>
              </a:rPr>
              <a:t> then includes the tester file: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	</a:t>
            </a:r>
            <a:r>
              <a:rPr lang="en-US" dirty="0">
                <a:latin typeface="Consolas" pitchFamily="49" charset="0"/>
                <a:cs typeface="Arial" charset="0"/>
              </a:rPr>
              <a:t>#include "</a:t>
            </a:r>
            <a:r>
              <a:rPr lang="en-US" dirty="0" err="1">
                <a:latin typeface="Consolas" pitchFamily="49" charset="0"/>
                <a:cs typeface="Arial" charset="0"/>
              </a:rPr>
              <a:t>Single_list_tester.h</a:t>
            </a:r>
            <a:r>
              <a:rPr lang="en-US" dirty="0">
                <a:latin typeface="Consolas" pitchFamily="49" charset="0"/>
                <a:cs typeface="Arial" charset="0"/>
              </a:rPr>
              <a:t>"</a:t>
            </a:r>
          </a:p>
          <a:p>
            <a:pPr>
              <a:buFont typeface="Arial" charset="0"/>
              <a:buNone/>
            </a:pPr>
            <a:endParaRPr lang="en-US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507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>
                <a:latin typeface="Arial" charset="0"/>
                <a:cs typeface="Arial" charset="0"/>
              </a:rPr>
              <a:t>Libraries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You will note the difference:</a:t>
            </a:r>
          </a:p>
          <a:p>
            <a:pPr>
              <a:buFont typeface="Arial" charset="0"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#include &lt;iostream&gt;</a:t>
            </a:r>
          </a:p>
          <a:p>
            <a:pPr>
              <a:buFont typeface="Arial" charset="0"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#include "</a:t>
            </a:r>
            <a:r>
              <a:rPr lang="en-US" dirty="0" err="1">
                <a:latin typeface="Consolas" pitchFamily="49" charset="0"/>
                <a:cs typeface="Arial" charset="0"/>
              </a:rPr>
              <a:t>Single_list.h</a:t>
            </a:r>
            <a:r>
              <a:rPr lang="en-US" dirty="0">
                <a:latin typeface="Consolas" pitchFamily="49" charset="0"/>
                <a:cs typeface="Arial" charset="0"/>
              </a:rPr>
              <a:t>"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first looks for a file </a:t>
            </a:r>
            <a:r>
              <a:rPr lang="en-US" dirty="0" err="1">
                <a:latin typeface="Consolas" pitchFamily="49" charset="0"/>
                <a:cs typeface="Arial" charset="0"/>
              </a:rPr>
              <a:t>iostream.h</a:t>
            </a:r>
            <a:r>
              <a:rPr lang="en-US" dirty="0">
                <a:latin typeface="Arial" charset="0"/>
                <a:cs typeface="Arial" charset="0"/>
              </a:rPr>
              <a:t> which is shipped with the compiler (the standard library)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second looks in the current directory</a:t>
            </a:r>
          </a:p>
        </p:txBody>
      </p:sp>
    </p:spTree>
    <p:extLst>
      <p:ext uri="{BB962C8B-B14F-4D97-AF65-F5344CB8AC3E}">
        <p14:creationId xmlns:p14="http://schemas.microsoft.com/office/powerpoint/2010/main" val="2479956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>
                <a:latin typeface="Arial" charset="0"/>
                <a:cs typeface="Arial" charset="0"/>
              </a:rPr>
              <a:t>Libraries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In this class, you will put all code in the header file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This is not normal practice: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Usually the header (</a:t>
            </a:r>
            <a:r>
              <a:rPr lang="en-US" dirty="0">
                <a:latin typeface="Consolas" pitchFamily="49" charset="0"/>
                <a:cs typeface="Arial" charset="0"/>
              </a:rPr>
              <a:t>.h</a:t>
            </a:r>
            <a:r>
              <a:rPr lang="en-US" dirty="0">
                <a:latin typeface="Arial" charset="0"/>
                <a:cs typeface="Arial" charset="0"/>
              </a:rPr>
              <a:t>) file only contains declarations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definitions (the actual implementations) are stored in a related file and compiled into an object file</a:t>
            </a:r>
          </a:p>
        </p:txBody>
      </p:sp>
    </p:spTree>
    <p:extLst>
      <p:ext uri="{BB962C8B-B14F-4D97-AF65-F5344CB8AC3E}">
        <p14:creationId xmlns:p14="http://schemas.microsoft.com/office/powerpoint/2010/main" val="460394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C++ Preprocessor</a:t>
            </a:r>
          </a:p>
        </p:txBody>
      </p:sp>
      <p:pic>
        <p:nvPicPr>
          <p:cNvPr id="18435" name="Picture 5" descr="lin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759" y="1469571"/>
            <a:ext cx="4962494" cy="479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63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With all these includes, it is always necessary to avoid the same file being included twice, otherwise you have duplicate definitions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This is done with guard statements:</a:t>
            </a:r>
          </a:p>
          <a:p>
            <a:pPr lvl="2">
              <a:buFontTx/>
              <a:buNone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</a:t>
            </a:r>
            <a:r>
              <a:rPr lang="en-US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ifndef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SINGLE_LIST_H</a:t>
            </a:r>
          </a:p>
          <a:p>
            <a:pPr lvl="2">
              <a:buFontTx/>
              <a:buNone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#define SINGLE_LIST_H</a:t>
            </a:r>
          </a:p>
          <a:p>
            <a:pPr lvl="2">
              <a:buFontTx/>
              <a:buNone/>
            </a:pPr>
            <a:endParaRPr lang="en-US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template &lt;</a:t>
            </a:r>
            <a:r>
              <a:rPr lang="en-US" dirty="0" err="1">
                <a:latin typeface="Consolas" pitchFamily="49" charset="0"/>
                <a:cs typeface="Arial" charset="0"/>
              </a:rPr>
              <a:t>typename</a:t>
            </a:r>
            <a:r>
              <a:rPr lang="en-US" dirty="0">
                <a:latin typeface="Consolas" pitchFamily="49" charset="0"/>
                <a:cs typeface="Arial" charset="0"/>
              </a:rPr>
              <a:t> Type&gt;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class </a:t>
            </a:r>
            <a:r>
              <a:rPr lang="en-US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dirty="0">
                <a:latin typeface="Consolas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///...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};</a:t>
            </a:r>
          </a:p>
          <a:p>
            <a:pPr lvl="2">
              <a:buFontTx/>
              <a:buNone/>
            </a:pPr>
            <a:endParaRPr lang="en-US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#endif</a:t>
            </a:r>
          </a:p>
          <a:p>
            <a:endParaRPr lang="en-US" sz="1600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365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This class definition contains only the signatures (or </a:t>
            </a:r>
            <a:r>
              <a:rPr lang="en-US" i="1" dirty="0">
                <a:latin typeface="Arial" charset="0"/>
                <a:cs typeface="Arial" charset="0"/>
              </a:rPr>
              <a:t>prototypes</a:t>
            </a:r>
            <a:r>
              <a:rPr lang="en-US" dirty="0">
                <a:latin typeface="Arial" charset="0"/>
                <a:cs typeface="Arial" charset="0"/>
              </a:rPr>
              <a:t>) of the operations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actual member function definitions may be defined elsewhere, either in: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same file, or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Another file which is compiled into an object file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We will use the first method</a:t>
            </a:r>
          </a:p>
        </p:txBody>
      </p:sp>
    </p:spTree>
    <p:extLst>
      <p:ext uri="{BB962C8B-B14F-4D97-AF65-F5344CB8AC3E}">
        <p14:creationId xmlns:p14="http://schemas.microsoft.com/office/powerpoint/2010/main" val="2392015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Another difference is the unit of compilation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In C#, the class was the basis of compiling executable code: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1600" b="1" dirty="0">
              <a:latin typeface="Courier New" pitchFamily="49" charset="0"/>
              <a:cs typeface="Arial" charset="0"/>
            </a:endParaRP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TestProgram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public static void Main()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System.Console.WriteLine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( "Hello World" );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existence of a function with the signature</a:t>
            </a:r>
          </a:p>
          <a:p>
            <a:pPr algn="ctr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 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public static void Main();</a:t>
            </a:r>
            <a:endParaRPr lang="en-US" sz="1600" dirty="0">
              <a:solidFill>
                <a:srgbClr val="D2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determines whether or not a class can be compiled into an executable</a:t>
            </a:r>
          </a:p>
          <a:p>
            <a:pPr>
              <a:buFontTx/>
              <a:buNone/>
            </a:pPr>
            <a:endParaRPr lang="en-US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281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In C/C++, the file is the base unit of compilation: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Any </a:t>
            </a:r>
            <a:r>
              <a:rPr lang="en-US" dirty="0">
                <a:latin typeface="Consolas" pitchFamily="49" charset="0"/>
                <a:cs typeface="Arial" charset="0"/>
              </a:rPr>
              <a:t>.</a:t>
            </a:r>
            <a:r>
              <a:rPr lang="en-US" dirty="0" err="1">
                <a:latin typeface="Consolas" pitchFamily="49" charset="0"/>
                <a:cs typeface="Arial" charset="0"/>
              </a:rPr>
              <a:t>cpp</a:t>
            </a:r>
            <a:r>
              <a:rPr lang="en-US" dirty="0">
                <a:latin typeface="Arial" charset="0"/>
                <a:cs typeface="Arial" charset="0"/>
              </a:rPr>
              <a:t> file may be compiled into object code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Only files containing an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int main()</a:t>
            </a:r>
            <a:r>
              <a:rPr lang="en-US" dirty="0">
                <a:latin typeface="Arial" charset="0"/>
                <a:cs typeface="Arial" charset="0"/>
              </a:rPr>
              <a:t> function can be compiled into an executable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signature of main is: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int main () {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// does some stuff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return 0;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operating system is expecting a return value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Usually 0</a:t>
            </a:r>
          </a:p>
        </p:txBody>
      </p:sp>
    </p:spTree>
    <p:extLst>
      <p:ext uri="{BB962C8B-B14F-4D97-AF65-F5344CB8AC3E}">
        <p14:creationId xmlns:p14="http://schemas.microsoft.com/office/powerpoint/2010/main" val="776089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This file (</a:t>
            </a:r>
            <a:r>
              <a:rPr lang="en-US" sz="1800" b="1" dirty="0" err="1">
                <a:latin typeface="Courier New" pitchFamily="49" charset="0"/>
                <a:cs typeface="Arial" charset="0"/>
              </a:rPr>
              <a:t>example.cpp</a:t>
            </a:r>
            <a:r>
              <a:rPr lang="en-US" dirty="0">
                <a:latin typeface="Arial" charset="0"/>
                <a:cs typeface="Arial" charset="0"/>
              </a:rPr>
              <a:t>) contains two functions</a:t>
            </a:r>
          </a:p>
          <a:p>
            <a:pPr>
              <a:buFontTx/>
              <a:buNone/>
            </a:pPr>
            <a:endParaRPr lang="en-US" sz="1400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#include&lt;iostream&gt;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using namespace std;</a:t>
            </a:r>
          </a:p>
          <a:p>
            <a:pPr lvl="2">
              <a:buFontTx/>
              <a:buNone/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 </a:t>
            </a:r>
            <a:r>
              <a:rPr lang="en-US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sqr</a:t>
            </a: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( int n )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{    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// Function declaration and definition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return n*n;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Tx/>
              <a:buNone/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 main()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&lt;&lt; "The square of 3 is "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sqr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(3)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6516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35893-AEE2-AB4F-A9D6-1ACA42DB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7330B-A441-9847-828D-D4F24F814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974772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z="3800" dirty="0"/>
              <a:t>All control statements are similar in all programming languages</a:t>
            </a:r>
            <a:endParaRPr lang="en-US" dirty="0"/>
          </a:p>
          <a:p>
            <a:pPr>
              <a:buFontTx/>
              <a:buNone/>
              <a:defRPr/>
            </a:pPr>
            <a:endParaRPr lang="en-US" b="1" dirty="0">
              <a:latin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en-US" b="1" dirty="0">
                <a:latin typeface="Courier New" pitchFamily="49" charset="0"/>
              </a:rPr>
              <a:t>      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if ( </a:t>
            </a:r>
            <a:r>
              <a:rPr lang="en-US" i="1" dirty="0">
                <a:solidFill>
                  <a:srgbClr val="FF0000"/>
                </a:solidFill>
                <a:latin typeface="Consolas" pitchFamily="49" charset="0"/>
              </a:rPr>
              <a:t>statement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          // ...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      } else if ( </a:t>
            </a:r>
            <a:r>
              <a:rPr lang="en-US" i="1" dirty="0">
                <a:solidFill>
                  <a:srgbClr val="FF0000"/>
                </a:solidFill>
                <a:latin typeface="Consolas" pitchFamily="49" charset="0"/>
              </a:rPr>
              <a:t>statement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          // ...                   </a:t>
            </a:r>
            <a:r>
              <a:rPr lang="en-US" dirty="0">
                <a:solidFill>
                  <a:schemeClr val="accent2"/>
                </a:solidFill>
                <a:latin typeface="Consolas" pitchFamily="49" charset="0"/>
              </a:rPr>
              <a:t>while ( </a:t>
            </a:r>
            <a:r>
              <a:rPr lang="en-US" i="1" dirty="0">
                <a:solidFill>
                  <a:schemeClr val="accent2"/>
                </a:solidFill>
                <a:latin typeface="Consolas" pitchFamily="49" charset="0"/>
              </a:rPr>
              <a:t>statement</a:t>
            </a:r>
            <a:r>
              <a:rPr lang="en-US" dirty="0">
                <a:solidFill>
                  <a:schemeClr val="accent2"/>
                </a:solidFill>
                <a:latin typeface="Consolas" pitchFamily="49" charset="0"/>
              </a:rPr>
              <a:t> ) {</a:t>
            </a:r>
            <a:endParaRPr lang="en-US" dirty="0">
              <a:solidFill>
                <a:srgbClr val="FF0000"/>
              </a:solidFill>
              <a:latin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      } else {                         </a:t>
            </a:r>
            <a:r>
              <a:rPr lang="en-US" dirty="0">
                <a:solidFill>
                  <a:schemeClr val="accent2"/>
                </a:solidFill>
                <a:latin typeface="Consolas" pitchFamily="49" charset="0"/>
              </a:rPr>
              <a:t>// ...</a:t>
            </a:r>
            <a:endParaRPr lang="en-US" dirty="0">
              <a:solidFill>
                <a:srgbClr val="FF0000"/>
              </a:solidFill>
              <a:latin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          // ...</a:t>
            </a:r>
            <a:r>
              <a:rPr lang="en-US" dirty="0">
                <a:latin typeface="Consolas" pitchFamily="49" charset="0"/>
              </a:rPr>
              <a:t>                   </a:t>
            </a:r>
            <a:r>
              <a:rPr lang="en-US" dirty="0">
                <a:solidFill>
                  <a:schemeClr val="accent2"/>
                </a:solidFill>
                <a:latin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r>
              <a:rPr lang="en-US" dirty="0">
                <a:latin typeface="Consolas" pitchFamily="49" charset="0"/>
              </a:rPr>
              <a:t>      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                         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for ( int </a:t>
            </a:r>
            <a:r>
              <a:rPr lang="en-US" dirty="0" err="1">
                <a:solidFill>
                  <a:srgbClr val="FF33CC"/>
                </a:solidFill>
                <a:latin typeface="Consolas" pitchFamily="49" charset="0"/>
              </a:rPr>
              <a:t>i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 = 0; </a:t>
            </a:r>
            <a:r>
              <a:rPr lang="en-US" dirty="0" err="1">
                <a:solidFill>
                  <a:srgbClr val="FF33CC"/>
                </a:solidFill>
                <a:latin typeface="Consolas" pitchFamily="49" charset="0"/>
              </a:rPr>
              <a:t>i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 &lt; N; ++</a:t>
            </a:r>
            <a:r>
              <a:rPr lang="en-US" dirty="0" err="1">
                <a:solidFill>
                  <a:srgbClr val="FF33CC"/>
                </a:solidFill>
                <a:latin typeface="Consolas" pitchFamily="49" charset="0"/>
              </a:rPr>
              <a:t>i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 ) {</a:t>
            </a:r>
            <a:endParaRPr lang="en-US" dirty="0">
              <a:latin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                              // ...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    </a:t>
            </a:r>
            <a:r>
              <a:rPr lang="en-US" dirty="0">
                <a:solidFill>
                  <a:srgbClr val="0099CC"/>
                </a:solidFill>
                <a:latin typeface="Consolas" pitchFamily="49" charset="0"/>
              </a:rPr>
              <a:t>do {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                  }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0099CC"/>
                </a:solidFill>
                <a:latin typeface="Consolas" pitchFamily="49" charset="0"/>
              </a:rPr>
              <a:t>        // ...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0099CC"/>
                </a:solidFill>
                <a:latin typeface="Consolas" pitchFamily="49" charset="0"/>
              </a:rPr>
              <a:t>    } while ( </a:t>
            </a:r>
            <a:r>
              <a:rPr lang="en-US" i="1" dirty="0">
                <a:solidFill>
                  <a:srgbClr val="0099CC"/>
                </a:solidFill>
                <a:latin typeface="Consolas" pitchFamily="49" charset="0"/>
              </a:rPr>
              <a:t>statement</a:t>
            </a:r>
            <a:r>
              <a:rPr lang="en-US" dirty="0">
                <a:solidFill>
                  <a:srgbClr val="0099CC"/>
                </a:solidFill>
                <a:latin typeface="Consolas" pitchFamily="49" charset="0"/>
              </a:rPr>
              <a:t> 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To compile this file, we execute on the command line:</a:t>
            </a:r>
            <a:r>
              <a:rPr lang="en-US" sz="1800" b="1" dirty="0">
                <a:latin typeface="Courier New" pitchFamily="49" charset="0"/>
                <a:cs typeface="Arial" charset="0"/>
              </a:rPr>
              <a:t> 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{ecelinux:1}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g++ example.cpp                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{ecelinux:2}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ls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 err="1">
                <a:latin typeface="Consolas" pitchFamily="49" charset="0"/>
                <a:cs typeface="Consolas" pitchFamily="49" charset="0"/>
              </a:rPr>
              <a:t>a.out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      example.cpp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{ecelinux:3} </a:t>
            </a:r>
            <a:r>
              <a:rPr lang="en-US" sz="18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./</a:t>
            </a:r>
            <a:r>
              <a:rPr lang="en-US" sz="18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a.out</a:t>
            </a:r>
            <a:endParaRPr lang="en-US" sz="1800" dirty="0">
              <a:solidFill>
                <a:srgbClr val="7030A0"/>
              </a:solidFill>
              <a:latin typeface="Consolas" pitchFamily="49" charset="0"/>
              <a:cs typeface="Consolas" pitchFamily="49" charset="0"/>
            </a:endParaRPr>
          </a:p>
          <a:p>
            <a:pPr lvl="2">
              <a:spcBef>
                <a:spcPct val="0"/>
              </a:spcBef>
              <a:buFontTx/>
              <a:buNone/>
              <a:defRPr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The square of 3 is 9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{ecelinux:4}</a:t>
            </a:r>
          </a:p>
        </p:txBody>
      </p:sp>
    </p:spTree>
    <p:extLst>
      <p:ext uri="{BB962C8B-B14F-4D97-AF65-F5344CB8AC3E}">
        <p14:creationId xmlns:p14="http://schemas.microsoft.com/office/powerpoint/2010/main" val="2905318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This is an alternate form:</a:t>
            </a:r>
          </a:p>
          <a:p>
            <a:pPr>
              <a:buFontTx/>
              <a:buNone/>
            </a:pPr>
            <a:endParaRPr lang="en-US" sz="1400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#include&lt;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iostream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using namespace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sqr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(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);                // Function declaration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main()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&lt;&lt; "The square of 3 is " &lt;&lt;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sqr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(3) &lt;&lt;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Tx/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sqr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(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n )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             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// Function definition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n*n;                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// The definition can be in another file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4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689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Variables defined: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 functions are </a:t>
            </a:r>
            <a:r>
              <a:rPr lang="en-US" i="1" dirty="0">
                <a:latin typeface="Arial" charset="0"/>
                <a:cs typeface="Arial" charset="0"/>
              </a:rPr>
              <a:t>local variables</a:t>
            </a:r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 classes are </a:t>
            </a:r>
            <a:r>
              <a:rPr lang="en-US" i="1" dirty="0">
                <a:latin typeface="Arial" charset="0"/>
                <a:cs typeface="Arial" charset="0"/>
              </a:rPr>
              <a:t>member variables</a:t>
            </a:r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Elsewhere are </a:t>
            </a:r>
            <a:r>
              <a:rPr lang="en-US" i="1" dirty="0">
                <a:latin typeface="Arial" charset="0"/>
                <a:cs typeface="Arial" charset="0"/>
              </a:rPr>
              <a:t>global variables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Functions defined: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 classes are </a:t>
            </a:r>
            <a:r>
              <a:rPr lang="en-US" i="1" dirty="0">
                <a:latin typeface="Arial" charset="0"/>
                <a:cs typeface="Arial" charset="0"/>
              </a:rPr>
              <a:t>member functions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Elsewhere are </a:t>
            </a:r>
            <a:r>
              <a:rPr lang="en-US" i="1" dirty="0">
                <a:latin typeface="Arial" charset="0"/>
                <a:cs typeface="Arial" charset="0"/>
              </a:rPr>
              <a:t>global functions</a:t>
            </a: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In all these cases, the keyword </a:t>
            </a:r>
            <a:r>
              <a:rPr lang="en-US" b="1" dirty="0">
                <a:latin typeface="Consolas" pitchFamily="49" charset="0"/>
                <a:cs typeface="Arial" charset="0"/>
              </a:rPr>
              <a:t>static</a:t>
            </a:r>
            <a:r>
              <a:rPr lang="en-US" dirty="0">
                <a:latin typeface="Arial" charset="0"/>
                <a:cs typeface="Arial" charset="0"/>
              </a:rPr>
              <a:t> can modify the scope</a:t>
            </a:r>
          </a:p>
        </p:txBody>
      </p:sp>
    </p:spTree>
    <p:extLst>
      <p:ext uri="{BB962C8B-B14F-4D97-AF65-F5344CB8AC3E}">
        <p14:creationId xmlns:p14="http://schemas.microsoft.com/office/powerpoint/2010/main" val="3336859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Global variables/variables cause problems, especially in large projects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Hundreds of employees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Dozens of projects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Everyone wanting a function </a:t>
            </a:r>
            <a:r>
              <a:rPr lang="en-US" dirty="0" err="1">
                <a:latin typeface="Consolas" pitchFamily="49" charset="0"/>
                <a:cs typeface="Arial" charset="0"/>
              </a:rPr>
              <a:t>init</a:t>
            </a:r>
            <a:r>
              <a:rPr lang="en-US" dirty="0">
                <a:latin typeface="Consolas" pitchFamily="49" charset="0"/>
                <a:cs typeface="Arial" charset="0"/>
              </a:rPr>
              <a:t>()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In C++ (and XML), this is solved using namespaces</a:t>
            </a:r>
          </a:p>
          <a:p>
            <a:pPr>
              <a:buFontTx/>
              <a:buNone/>
            </a:pPr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5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A namespace adds an extra </a:t>
            </a:r>
            <a:r>
              <a:rPr lang="en-CA" dirty="0">
                <a:latin typeface="Arial" charset="0"/>
                <a:cs typeface="Arial" charset="0"/>
              </a:rPr>
              <a:t>disambiguation between similar names</a:t>
            </a:r>
            <a:endParaRPr lang="en-US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namespace </a:t>
            </a:r>
            <a:r>
              <a:rPr lang="en-US" b="1" dirty="0" err="1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ca_uwaterloo_dwharder</a:t>
            </a:r>
            <a:r>
              <a:rPr lang="en-US" b="1" dirty="0">
                <a:latin typeface="Courier New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</a:t>
            </a:r>
            <a:r>
              <a:rPr lang="en-US" b="1" dirty="0" err="1">
                <a:latin typeface="Courier New" pitchFamily="49" charset="0"/>
                <a:cs typeface="Arial" charset="0"/>
              </a:rPr>
              <a:t>int</a:t>
            </a:r>
            <a:r>
              <a:rPr lang="en-US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 n</a:t>
            </a:r>
            <a:r>
              <a:rPr lang="en-US" b="1" dirty="0">
                <a:latin typeface="Courier New" pitchFamily="49" charset="0"/>
                <a:cs typeface="Arial" charset="0"/>
              </a:rPr>
              <a:t> = 4;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double </a:t>
            </a:r>
            <a:r>
              <a:rPr lang="en-US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mean</a:t>
            </a:r>
            <a:r>
              <a:rPr lang="en-US" b="1" dirty="0">
                <a:latin typeface="Courier New" pitchFamily="49" charset="0"/>
                <a:cs typeface="Arial" charset="0"/>
              </a:rPr>
              <a:t> = 2.34567;</a:t>
            </a:r>
          </a:p>
          <a:p>
            <a:pPr lvl="2">
              <a:buFontTx/>
              <a:buNone/>
              <a:defRPr/>
            </a:pPr>
            <a:endParaRPr lang="en-US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void </a:t>
            </a:r>
            <a:r>
              <a:rPr lang="en-US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init</a:t>
            </a:r>
            <a:r>
              <a:rPr lang="en-US" b="1" dirty="0">
                <a:latin typeface="Courier New" pitchFamily="49" charset="0"/>
                <a:cs typeface="Arial" charset="0"/>
              </a:rPr>
              <a:t>() {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    // Does something...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}</a:t>
            </a:r>
          </a:p>
          <a:p>
            <a:pPr>
              <a:buFont typeface="Arial" charset="0"/>
              <a:buNone/>
              <a:defRPr/>
            </a:pP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	</a:t>
            </a:r>
          </a:p>
          <a:p>
            <a:pPr>
              <a:defRPr/>
            </a:pP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There are two means of accessing these global variables and functions outside of this namespace:</a:t>
            </a:r>
          </a:p>
          <a:p>
            <a:pPr lvl="1">
              <a:defRPr/>
            </a:pP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The namespace as a prefix:     </a:t>
            </a:r>
            <a:r>
              <a:rPr lang="en-US" dirty="0" err="1">
                <a:solidFill>
                  <a:srgbClr val="0066FF"/>
                </a:solidFill>
                <a:latin typeface="Consolas" pitchFamily="49" charset="0"/>
                <a:cs typeface="Arial" charset="0"/>
              </a:rPr>
              <a:t>ca_uwaterloo_dwharder</a:t>
            </a:r>
            <a:r>
              <a:rPr lang="en-US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::init()</a:t>
            </a:r>
          </a:p>
          <a:p>
            <a:pPr lvl="1">
              <a:defRPr/>
            </a:pP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CA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using</a:t>
            </a: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 statement:</a:t>
            </a:r>
          </a:p>
          <a:p>
            <a:pPr lvl="1">
              <a:buFont typeface="Arial" charset="0"/>
              <a:buNone/>
              <a:defRPr/>
            </a:pPr>
            <a:r>
              <a:rPr lang="en-US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       using namespace </a:t>
            </a:r>
            <a:r>
              <a:rPr lang="en-US" dirty="0" err="1">
                <a:solidFill>
                  <a:srgbClr val="0066FF"/>
                </a:solidFill>
                <a:latin typeface="Consolas" pitchFamily="49" charset="0"/>
                <a:cs typeface="Arial" charset="0"/>
              </a:rPr>
              <a:t>ca_uwaterloo_dwharder</a:t>
            </a:r>
            <a:r>
              <a:rPr lang="en-US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46920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You will only need this for the standard name space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All variables and functions in the standard library are in the </a:t>
            </a:r>
            <a:r>
              <a:rPr lang="en-US" b="1" dirty="0">
                <a:latin typeface="Consolas" pitchFamily="49" charset="0"/>
                <a:cs typeface="Arial" charset="0"/>
              </a:rPr>
              <a:t>std</a:t>
            </a:r>
            <a:r>
              <a:rPr lang="en-US" dirty="0">
                <a:latin typeface="Arial" charset="0"/>
                <a:cs typeface="Arial" charset="0"/>
              </a:rPr>
              <a:t> namespace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#include &lt;iostream&gt;</a:t>
            </a:r>
          </a:p>
          <a:p>
            <a:pPr>
              <a:buFont typeface="Arial" charset="0"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</a:t>
            </a:r>
            <a:r>
              <a:rPr lang="en-US" sz="1800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std::</a:t>
            </a:r>
            <a:r>
              <a:rPr lang="en-US" sz="18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800" dirty="0">
                <a:latin typeface="Consolas" pitchFamily="49" charset="0"/>
                <a:cs typeface="Arial" charset="0"/>
              </a:rPr>
              <a:t> &lt;&lt; "Hello world!" &lt;&lt; </a:t>
            </a:r>
            <a:r>
              <a:rPr lang="en-US" sz="1800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std::</a:t>
            </a:r>
            <a:r>
              <a:rPr lang="en-US" sz="18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8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        </a:t>
            </a:r>
            <a:r>
              <a:rPr lang="en-US" sz="1600" dirty="0">
                <a:latin typeface="Consolas" pitchFamily="49" charset="0"/>
                <a:cs typeface="Arial" charset="0"/>
              </a:rPr>
              <a:t>	#include &lt;iostream&gt;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using namespace </a:t>
            </a:r>
            <a:r>
              <a:rPr lang="en-US" sz="1600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std</a:t>
            </a:r>
            <a:r>
              <a:rPr lang="en-US" sz="1600" dirty="0">
                <a:latin typeface="Consolas" pitchFamily="49" charset="0"/>
                <a:cs typeface="Arial" charset="0"/>
              </a:rPr>
              <a:t>;            // never used in production code</a:t>
            </a: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</a:t>
            </a:r>
            <a:r>
              <a:rPr lang="en-US" sz="16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600" dirty="0">
                <a:latin typeface="Consolas" pitchFamily="49" charset="0"/>
                <a:cs typeface="Arial" charset="0"/>
              </a:rPr>
              <a:t> &lt;&lt; "Hello world!" &lt;&lt; </a:t>
            </a:r>
            <a:r>
              <a:rPr lang="en-US" sz="16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600" dirty="0">
                <a:latin typeface="Consolas" pitchFamily="49" charset="0"/>
                <a:cs typeface="Arial" charset="0"/>
              </a:rPr>
              <a:t>;</a:t>
            </a:r>
            <a:endParaRPr lang="en-US" sz="16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94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Printing in C++ is done through overloading the </a:t>
            </a:r>
            <a:r>
              <a:rPr lang="en-US" b="1" dirty="0">
                <a:latin typeface="Courier New" pitchFamily="49" charset="0"/>
                <a:cs typeface="Arial" charset="0"/>
              </a:rPr>
              <a:t>&lt;&lt;</a:t>
            </a:r>
            <a:r>
              <a:rPr lang="en-US" dirty="0">
                <a:latin typeface="Arial" charset="0"/>
                <a:cs typeface="Arial" charset="0"/>
              </a:rPr>
              <a:t> operator: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</a:t>
            </a:r>
            <a:r>
              <a:rPr lang="en-US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b="1" dirty="0">
                <a:latin typeface="Courier New" pitchFamily="49" charset="0"/>
                <a:cs typeface="Arial" charset="0"/>
              </a:rPr>
              <a:t> &lt;&lt; 3;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If the left-hand argument of </a:t>
            </a:r>
            <a:r>
              <a:rPr lang="en-US" b="1" dirty="0">
                <a:latin typeface="Courier New" pitchFamily="49" charset="0"/>
                <a:cs typeface="Arial" charset="0"/>
              </a:rPr>
              <a:t>&lt;&lt;</a:t>
            </a:r>
            <a:r>
              <a:rPr lang="en-US" dirty="0">
                <a:latin typeface="Arial" charset="0"/>
                <a:cs typeface="Arial" charset="0"/>
              </a:rPr>
              <a:t> is an object of type </a:t>
            </a:r>
            <a:r>
              <a:rPr lang="en-US" b="1" dirty="0" err="1">
                <a:latin typeface="Courier New" pitchFamily="49" charset="0"/>
                <a:cs typeface="Arial" charset="0"/>
              </a:rPr>
              <a:t>ostream</a:t>
            </a:r>
            <a:r>
              <a:rPr lang="en-US" dirty="0">
                <a:latin typeface="Arial" charset="0"/>
                <a:cs typeface="Arial" charset="0"/>
              </a:rPr>
              <a:t> (</a:t>
            </a:r>
            <a:r>
              <a:rPr lang="en-US" i="1" dirty="0">
                <a:latin typeface="Arial" charset="0"/>
                <a:cs typeface="Arial" charset="0"/>
              </a:rPr>
              <a:t>o</a:t>
            </a:r>
            <a:r>
              <a:rPr lang="en-US" dirty="0">
                <a:latin typeface="Arial" charset="0"/>
                <a:cs typeface="Arial" charset="0"/>
              </a:rPr>
              <a:t>utput </a:t>
            </a:r>
            <a:r>
              <a:rPr lang="en-US" i="1" dirty="0">
                <a:latin typeface="Arial" charset="0"/>
                <a:cs typeface="Arial" charset="0"/>
              </a:rPr>
              <a:t>stream</a:t>
            </a:r>
            <a:r>
              <a:rPr lang="en-US" dirty="0">
                <a:latin typeface="Arial" charset="0"/>
                <a:cs typeface="Arial" charset="0"/>
              </a:rPr>
              <a:t>) and the right-hand argument is a </a:t>
            </a:r>
            <a:r>
              <a:rPr lang="en-US" b="1" dirty="0">
                <a:latin typeface="Courier New" pitchFamily="49" charset="0"/>
                <a:cs typeface="Arial" charset="0"/>
              </a:rPr>
              <a:t>double</a:t>
            </a:r>
            <a:r>
              <a:rPr lang="en-US" dirty="0">
                <a:latin typeface="Arial" charset="0"/>
                <a:cs typeface="Arial" charset="0"/>
              </a:rPr>
              <a:t>, </a:t>
            </a:r>
            <a:r>
              <a:rPr lang="en-US" b="1" dirty="0">
                <a:latin typeface="Courier New" pitchFamily="49" charset="0"/>
                <a:cs typeface="Arial" charset="0"/>
              </a:rPr>
              <a:t>int</a:t>
            </a:r>
            <a:r>
              <a:rPr lang="en-US" dirty="0">
                <a:latin typeface="Arial" charset="0"/>
                <a:cs typeface="Arial" charset="0"/>
              </a:rPr>
              <a:t>, </a:t>
            </a:r>
            <a:r>
              <a:rPr lang="en-US" b="1" dirty="0">
                <a:latin typeface="Courier New" pitchFamily="49" charset="0"/>
                <a:cs typeface="Arial" charset="0"/>
              </a:rPr>
              <a:t>string</a:t>
            </a:r>
            <a:r>
              <a:rPr lang="en-US" dirty="0">
                <a:latin typeface="Arial" charset="0"/>
                <a:cs typeface="Arial" charset="0"/>
              </a:rPr>
              <a:t>, etc., an appropriate function which prints the object is called</a:t>
            </a:r>
          </a:p>
        </p:txBody>
      </p:sp>
    </p:spTree>
    <p:extLst>
      <p:ext uri="{BB962C8B-B14F-4D97-AF65-F5344CB8AC3E}">
        <p14:creationId xmlns:p14="http://schemas.microsoft.com/office/powerpoint/2010/main" val="3780991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format is suggestive of what is happening: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objects are being </a:t>
            </a:r>
            <a:r>
              <a:rPr lang="en-US" i="1" dirty="0">
                <a:latin typeface="Arial" charset="0"/>
                <a:cs typeface="Arial" charset="0"/>
              </a:rPr>
              <a:t>sent</a:t>
            </a:r>
            <a:r>
              <a:rPr lang="en-US" dirty="0">
                <a:latin typeface="Arial" charset="0"/>
                <a:cs typeface="Arial" charset="0"/>
              </a:rPr>
              <a:t> to the </a:t>
            </a:r>
            <a:r>
              <a:rPr lang="en-US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dirty="0">
                <a:latin typeface="Arial" charset="0"/>
                <a:cs typeface="Arial" charset="0"/>
              </a:rPr>
              <a:t> (</a:t>
            </a:r>
            <a:r>
              <a:rPr lang="en-US" i="1" dirty="0">
                <a:latin typeface="Arial" charset="0"/>
                <a:cs typeface="Arial" charset="0"/>
              </a:rPr>
              <a:t>console output</a:t>
            </a:r>
            <a:r>
              <a:rPr lang="en-US" dirty="0">
                <a:latin typeface="Arial" charset="0"/>
                <a:cs typeface="Arial" charset="0"/>
              </a:rPr>
              <a:t>) object to be printed</a:t>
            </a: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"The square of 3 is " &lt;&lt;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sqr</a:t>
            </a:r>
            <a:r>
              <a:rPr lang="en-US" sz="1600" b="1" dirty="0">
                <a:latin typeface="Courier New" pitchFamily="49" charset="0"/>
                <a:cs typeface="Arial" charset="0"/>
              </a:rPr>
              <a:t>(3) &lt;&lt;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endl</a:t>
            </a:r>
            <a:r>
              <a:rPr lang="en-US" sz="16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objects being printed are: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</a:t>
            </a:r>
            <a:r>
              <a:rPr lang="en-US" b="1" dirty="0">
                <a:latin typeface="Courier New" pitchFamily="49" charset="0"/>
                <a:cs typeface="Arial" charset="0"/>
              </a:rPr>
              <a:t>string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an </a:t>
            </a:r>
            <a:r>
              <a:rPr lang="en-US" b="1" dirty="0">
                <a:latin typeface="Courier New" pitchFamily="49" charset="0"/>
                <a:cs typeface="Arial" charset="0"/>
              </a:rPr>
              <a:t>int</a:t>
            </a:r>
            <a:endParaRPr lang="en-US" sz="1400" b="1" dirty="0">
              <a:latin typeface="Courier New" pitchFamily="49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platform-independent end-of-line identifier</a:t>
            </a:r>
            <a:endParaRPr lang="en-US" sz="14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11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How does</a:t>
            </a:r>
            <a:endParaRPr 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   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"The square of 3 is " &lt;&lt;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sqr</a:t>
            </a:r>
            <a:r>
              <a:rPr lang="en-US" sz="1600" b="1" dirty="0">
                <a:latin typeface="Courier New" pitchFamily="49" charset="0"/>
                <a:cs typeface="Arial" charset="0"/>
              </a:rPr>
              <a:t>(3) &lt;&lt;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endl</a:t>
            </a:r>
            <a:r>
              <a:rPr lang="en-US" sz="16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work?</a:t>
            </a:r>
          </a:p>
          <a:p>
            <a:pPr>
              <a:buFont typeface="Arial" charset="0"/>
              <a:buNone/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This is equivalent to</a:t>
            </a:r>
          </a:p>
          <a:p>
            <a:pPr algn="ctr">
              <a:buFontTx/>
              <a:buNone/>
              <a:defRPr/>
            </a:pPr>
            <a:r>
              <a:rPr lang="en-US" sz="1600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(</a:t>
            </a:r>
            <a:r>
              <a:rPr lang="en-US" sz="16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(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"The square of 3 is "</a:t>
            </a:r>
            <a:r>
              <a:rPr lang="en-US" sz="16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)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sqr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(3)</a:t>
            </a:r>
            <a:r>
              <a:rPr lang="en-US" sz="1600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)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endl</a:t>
            </a:r>
            <a:r>
              <a:rPr lang="en-US" sz="16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where </a:t>
            </a:r>
            <a:r>
              <a:rPr lang="en-US" b="1" dirty="0">
                <a:latin typeface="Courier New" pitchFamily="49" charset="0"/>
                <a:cs typeface="Arial" charset="0"/>
              </a:rPr>
              <a:t>&lt;&lt;</a:t>
            </a:r>
            <a:r>
              <a:rPr lang="en-US" dirty="0">
                <a:latin typeface="Arial" charset="0"/>
                <a:cs typeface="Arial" charset="0"/>
              </a:rPr>
              <a:t> is an operation (like </a:t>
            </a:r>
            <a:r>
              <a:rPr lang="en-US" b="1" dirty="0">
                <a:latin typeface="Courier New" pitchFamily="49" charset="0"/>
                <a:cs typeface="Arial" charset="0"/>
              </a:rPr>
              <a:t>+</a:t>
            </a:r>
            <a:r>
              <a:rPr lang="en-US" dirty="0">
                <a:latin typeface="Arial" charset="0"/>
                <a:cs typeface="Arial" charset="0"/>
              </a:rPr>
              <a:t>) which prints the object and returns the </a:t>
            </a:r>
            <a:r>
              <a:rPr lang="en-US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dirty="0">
                <a:latin typeface="Arial" charset="0"/>
                <a:cs typeface="Arial" charset="0"/>
              </a:rPr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166516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Visually:</a:t>
            </a:r>
          </a:p>
        </p:txBody>
      </p:sp>
      <p:pic>
        <p:nvPicPr>
          <p:cNvPr id="33796" name="Picture 5" descr="cou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2357439"/>
            <a:ext cx="8207375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088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Operators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Operators have similar functionality for built-in datatypes: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Assignment	</a:t>
            </a:r>
            <a:r>
              <a:rPr lang="en-US" b="1" dirty="0">
                <a:latin typeface="Consolas" pitchFamily="49" charset="0"/>
                <a:cs typeface="Arial" charset="0"/>
              </a:rPr>
              <a:t>=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Arithmetic		</a:t>
            </a:r>
            <a:r>
              <a:rPr lang="en-US" b="1" dirty="0">
                <a:latin typeface="Consolas" pitchFamily="49" charset="0"/>
                <a:cs typeface="Arial" charset="0"/>
              </a:rPr>
              <a:t>+     -     *     /     %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		</a:t>
            </a:r>
            <a:r>
              <a:rPr lang="en-US" b="1" dirty="0">
                <a:latin typeface="Consolas" pitchFamily="49" charset="0"/>
                <a:cs typeface="Arial" charset="0"/>
              </a:rPr>
              <a:t>+=    -=    *=    /=    %=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Autoincrement	</a:t>
            </a:r>
            <a:r>
              <a:rPr lang="en-US" b="1" dirty="0">
                <a:latin typeface="Consolas" pitchFamily="49" charset="0"/>
                <a:cs typeface="Arial" charset="0"/>
              </a:rPr>
              <a:t>++</a:t>
            </a:r>
            <a:endParaRPr lang="en-US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Autodecrement	</a:t>
            </a:r>
            <a:r>
              <a:rPr lang="en-US" b="1" dirty="0">
                <a:latin typeface="Consolas" pitchFamily="49" charset="0"/>
                <a:cs typeface="Arial" charset="0"/>
              </a:rPr>
              <a:t>--</a:t>
            </a:r>
            <a:endParaRPr lang="en-US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Logical		</a:t>
            </a:r>
            <a:r>
              <a:rPr lang="en-US" b="1" dirty="0">
                <a:latin typeface="Consolas" pitchFamily="49" charset="0"/>
                <a:cs typeface="Arial" charset="0"/>
              </a:rPr>
              <a:t>&amp;&amp;    ||    !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Relational	  	</a:t>
            </a:r>
            <a:r>
              <a:rPr lang="en-US" b="1" dirty="0">
                <a:latin typeface="Consolas" pitchFamily="49" charset="0"/>
                <a:cs typeface="Arial" charset="0"/>
              </a:rPr>
              <a:t>==    !=    &lt;     &lt;=    &gt;=    &gt;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Comments	</a:t>
            </a:r>
            <a:r>
              <a:rPr lang="en-US" b="1" dirty="0">
                <a:latin typeface="Consolas" pitchFamily="49" charset="0"/>
                <a:cs typeface="Arial" charset="0"/>
              </a:rPr>
              <a:t>/*                        */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		</a:t>
            </a:r>
            <a:r>
              <a:rPr lang="en-US" b="1" dirty="0">
                <a:latin typeface="Consolas" pitchFamily="49" charset="0"/>
                <a:cs typeface="Arial" charset="0"/>
              </a:rPr>
              <a:t>// to end of line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Bitwise		</a:t>
            </a:r>
            <a:r>
              <a:rPr lang="en-US" b="1" dirty="0">
                <a:latin typeface="Consolas" pitchFamily="49" charset="0"/>
                <a:cs typeface="Arial" charset="0"/>
              </a:rPr>
              <a:t>&amp;     |     ^     ~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		</a:t>
            </a:r>
            <a:r>
              <a:rPr lang="en-US" b="1" dirty="0">
                <a:latin typeface="Consolas" pitchFamily="49" charset="0"/>
                <a:cs typeface="Arial" charset="0"/>
              </a:rPr>
              <a:t>&amp;=    |=    ^=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Bit shifting	  	</a:t>
            </a:r>
            <a:r>
              <a:rPr lang="en-US" b="1" dirty="0">
                <a:latin typeface="Consolas" pitchFamily="49" charset="0"/>
                <a:cs typeface="Arial" charset="0"/>
              </a:rPr>
              <a:t>&lt;&lt;    &gt;&gt;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		</a:t>
            </a:r>
            <a:r>
              <a:rPr lang="en-US" b="1" dirty="0">
                <a:latin typeface="Consolas" pitchFamily="49" charset="0"/>
                <a:cs typeface="Arial" charset="0"/>
              </a:rPr>
              <a:t>&lt;&lt;=   &gt;&gt;=</a:t>
            </a:r>
          </a:p>
        </p:txBody>
      </p:sp>
    </p:spTree>
    <p:extLst>
      <p:ext uri="{BB962C8B-B14F-4D97-AF65-F5344CB8AC3E}">
        <p14:creationId xmlns:p14="http://schemas.microsoft.com/office/powerpoint/2010/main" val="4272236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1" y="1600201"/>
            <a:ext cx="854392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Another way to look at this is that</a:t>
            </a: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 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</a:t>
            </a:r>
            <a:r>
              <a:rPr lang="en-US" sz="16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&lt;&lt;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"The square of 3 is " </a:t>
            </a:r>
            <a:r>
              <a:rPr lang="en-US" sz="16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&lt;&lt;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sqr</a:t>
            </a:r>
            <a:r>
              <a:rPr lang="en-US" sz="1600" b="1" dirty="0">
                <a:latin typeface="Courier New" pitchFamily="49" charset="0"/>
                <a:cs typeface="Arial" charset="0"/>
              </a:rPr>
              <a:t>(3) </a:t>
            </a:r>
            <a:r>
              <a:rPr lang="en-US" sz="16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&lt;&lt;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endl</a:t>
            </a:r>
            <a:r>
              <a:rPr lang="en-US" sz="1600" b="1" dirty="0">
                <a:latin typeface="Courier New" pitchFamily="49" charset="0"/>
                <a:cs typeface="Arial" charset="0"/>
              </a:rPr>
              <a:t>;</a:t>
            </a:r>
            <a:endParaRPr 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is the same as:</a:t>
            </a:r>
            <a:endParaRPr lang="en-US" sz="12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2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3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operator&lt;&lt;</a:t>
            </a:r>
            <a:r>
              <a:rPr lang="en-US" sz="1300" b="1" dirty="0">
                <a:latin typeface="Courier New" pitchFamily="49" charset="0"/>
                <a:cs typeface="Arial" charset="0"/>
              </a:rPr>
              <a:t>( </a:t>
            </a:r>
            <a:r>
              <a:rPr lang="en-US" sz="13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operator&lt;&lt;</a:t>
            </a:r>
            <a:r>
              <a:rPr lang="en-US" sz="1300" b="1" dirty="0">
                <a:latin typeface="Courier New" pitchFamily="49" charset="0"/>
                <a:cs typeface="Arial" charset="0"/>
              </a:rPr>
              <a:t>( </a:t>
            </a:r>
            <a:r>
              <a:rPr lang="en-US" sz="13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operator&lt;&lt;</a:t>
            </a:r>
            <a:r>
              <a:rPr lang="en-US" sz="1300" b="1" dirty="0">
                <a:latin typeface="Courier New" pitchFamily="49" charset="0"/>
                <a:cs typeface="Arial" charset="0"/>
              </a:rPr>
              <a:t>( </a:t>
            </a:r>
            <a:r>
              <a:rPr lang="en-US" sz="13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300" b="1" dirty="0">
                <a:latin typeface="Courier New" pitchFamily="49" charset="0"/>
                <a:cs typeface="Arial" charset="0"/>
              </a:rPr>
              <a:t>, "The square of 3 is " ), </a:t>
            </a:r>
            <a:r>
              <a:rPr lang="en-US" sz="1300" b="1" dirty="0" err="1">
                <a:latin typeface="Courier New" pitchFamily="49" charset="0"/>
                <a:cs typeface="Arial" charset="0"/>
              </a:rPr>
              <a:t>sqr</a:t>
            </a:r>
            <a:r>
              <a:rPr lang="en-US" sz="1300" b="1" dirty="0">
                <a:latin typeface="Courier New" pitchFamily="49" charset="0"/>
                <a:cs typeface="Arial" charset="0"/>
              </a:rPr>
              <a:t>(3) ), </a:t>
            </a:r>
            <a:r>
              <a:rPr lang="en-US" sz="1300" b="1" dirty="0" err="1">
                <a:latin typeface="Courier New" pitchFamily="49" charset="0"/>
                <a:cs typeface="Arial" charset="0"/>
              </a:rPr>
              <a:t>endl</a:t>
            </a:r>
            <a:r>
              <a:rPr lang="en-US" sz="1300" b="1" dirty="0">
                <a:latin typeface="Courier New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endParaRPr lang="en-US" sz="12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This is how C++ treats these anyway...</a:t>
            </a:r>
          </a:p>
        </p:txBody>
      </p:sp>
    </p:spTree>
    <p:extLst>
      <p:ext uri="{BB962C8B-B14F-4D97-AF65-F5344CB8AC3E}">
        <p14:creationId xmlns:p14="http://schemas.microsoft.com/office/powerpoint/2010/main" val="1092088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Introduction to C++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next five topics in C++ will be: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Classes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Templates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Pointers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Memory allocation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Operator overloading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With these, you will have (more than) enough information to start Project 1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Project 1 is simply the implementation of a few variations of linked lists </a:t>
            </a:r>
            <a:r>
              <a:rPr lang="en-US" sz="1600" dirty="0">
                <a:latin typeface="Arial" charset="0"/>
                <a:cs typeface="Arial" charset="0"/>
              </a:rPr>
              <a:t>(from ECE 150)</a:t>
            </a:r>
          </a:p>
        </p:txBody>
      </p:sp>
    </p:spTree>
    <p:extLst>
      <p:ext uri="{BB962C8B-B14F-4D97-AF65-F5344CB8AC3E}">
        <p14:creationId xmlns:p14="http://schemas.microsoft.com/office/powerpoint/2010/main" val="1374295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Classes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To begin, we will create a complex number class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To describe this class, we could use the following words: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Store the real and imaginary components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Allow the user to: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Create a complex number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Retrieve the real and imaginary parts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Find the absolute value and the exponential value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Normalize a non-zero complex number</a:t>
            </a:r>
          </a:p>
        </p:txBody>
      </p:sp>
    </p:spTree>
    <p:extLst>
      <p:ext uri="{BB962C8B-B14F-4D97-AF65-F5344CB8AC3E}">
        <p14:creationId xmlns:p14="http://schemas.microsoft.com/office/powerpoint/2010/main" val="2000406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Classes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An example of a C++ class declaration is:</a:t>
            </a:r>
          </a:p>
          <a:p>
            <a:pPr>
              <a:buFontTx/>
              <a:buNone/>
            </a:pPr>
            <a:endParaRPr lang="en-US" sz="1400" b="1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class Complex {</a:t>
            </a: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    </a:t>
            </a:r>
            <a:r>
              <a:rPr lang="en-US" sz="14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private: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       double re, </a:t>
            </a:r>
            <a:r>
              <a:rPr lang="en-US" sz="14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endParaRPr lang="en-US" sz="1400" b="1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    </a:t>
            </a:r>
            <a:r>
              <a:rPr lang="en-US" sz="1400" b="1" dirty="0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public: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        Complex( double = 0.0, double = 0.0 );</a:t>
            </a:r>
          </a:p>
          <a:p>
            <a:pPr>
              <a:buFontTx/>
              <a:buNone/>
            </a:pPr>
            <a:endParaRPr lang="en-US" sz="1400" b="1" dirty="0">
              <a:solidFill>
                <a:schemeClr val="accent2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solidFill>
                  <a:srgbClr val="0000FF"/>
                </a:solidFill>
                <a:latin typeface="Consolas" pitchFamily="49" charset="0"/>
                <a:cs typeface="Arial" charset="0"/>
              </a:rPr>
              <a:t>        </a:t>
            </a: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double real() const;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       double </a:t>
            </a:r>
            <a:r>
              <a:rPr lang="en-US" sz="1400" b="1" dirty="0" err="1">
                <a:solidFill>
                  <a:srgbClr val="0099CC"/>
                </a:solidFill>
                <a:latin typeface="Consolas" pitchFamily="49" charset="0"/>
                <a:cs typeface="Arial" charset="0"/>
              </a:rPr>
              <a:t>imag</a:t>
            </a: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       double abs() const;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       Complex </a:t>
            </a:r>
            <a:r>
              <a:rPr lang="en-US" sz="1400" b="1" dirty="0" err="1">
                <a:solidFill>
                  <a:srgbClr val="0099CC"/>
                </a:solidFill>
                <a:latin typeface="Consolas" pitchFamily="49" charset="0"/>
                <a:cs typeface="Arial" charset="0"/>
              </a:rPr>
              <a:t>exp</a:t>
            </a: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</a:pPr>
            <a:endParaRPr lang="en-US" sz="1400" b="1" dirty="0">
              <a:solidFill>
                <a:srgbClr val="0099CC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        void normalize();</a:t>
            </a: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}</a:t>
            </a:r>
            <a:r>
              <a:rPr lang="en-US" sz="1400" b="1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86667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Classes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This only declares the class structure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It does not provide an implementation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We could, like C#, include the implementation in the class declaration, however, this is not, for numerous reasons, standard practice</a:t>
            </a:r>
          </a:p>
        </p:txBody>
      </p:sp>
    </p:spTree>
    <p:extLst>
      <p:ext uri="{BB962C8B-B14F-4D97-AF65-F5344CB8AC3E}">
        <p14:creationId xmlns:p14="http://schemas.microsoft.com/office/powerpoint/2010/main" val="973437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next slide gives both the declaration of 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Complex</a:t>
            </a:r>
            <a:r>
              <a:rPr lang="en-US" dirty="0">
                <a:latin typeface="Arial" charset="0"/>
                <a:cs typeface="Arial" charset="0"/>
              </a:rPr>
              <a:t> class as well as the associated definitions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assumption is that this is within a single file</a:t>
            </a:r>
          </a:p>
        </p:txBody>
      </p:sp>
    </p:spTree>
    <p:extLst>
      <p:ext uri="{BB962C8B-B14F-4D97-AF65-F5344CB8AC3E}">
        <p14:creationId xmlns:p14="http://schemas.microsoft.com/office/powerpoint/2010/main" val="2083363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</a:t>
            </a:r>
            <a:r>
              <a:rPr lang="en-US" sz="1400" dirty="0" err="1">
                <a:latin typeface="Consolas" pitchFamily="49" charset="0"/>
                <a:cs typeface="Arial" charset="0"/>
              </a:rPr>
              <a:t>ifndef</a:t>
            </a:r>
            <a:r>
              <a:rPr lang="en-US" sz="1400" dirty="0">
                <a:latin typeface="Consolas" pitchFamily="49" charset="0"/>
                <a:cs typeface="Arial" charset="0"/>
              </a:rPr>
              <a:t>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#define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#include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cmath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class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</a:t>
            </a:r>
            <a:r>
              <a:rPr 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private: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re,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public: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Complex( double = 0.0, double = 0.0 );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Accessors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real()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imag</a:t>
            </a:r>
            <a:r>
              <a:rPr lang="en-US" sz="1400" dirty="0"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abs()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 exp() const;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Mutators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void normalize();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507437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// Constructor</a:t>
            </a:r>
          </a:p>
          <a:p>
            <a:pPr>
              <a:buFontTx/>
              <a:buNone/>
              <a:defRPr/>
            </a:pP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Complex::</a:t>
            </a:r>
            <a:r>
              <a:rPr lang="en-US" sz="1400" dirty="0">
                <a:latin typeface="Consolas" pitchFamily="49" charset="0"/>
                <a:cs typeface="Arial" charset="0"/>
              </a:rPr>
              <a:t>Complex( double r, double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</a:t>
            </a:r>
            <a:r>
              <a:rPr lang="en-US" sz="1400" dirty="0">
                <a:latin typeface="Consolas" pitchFamily="49" charset="0"/>
                <a:cs typeface="Arial" charset="0"/>
              </a:rPr>
              <a:t> ):</a:t>
            </a:r>
          </a:p>
          <a:p>
            <a:pPr>
              <a:buFontTx/>
              <a:buNone/>
              <a:defRPr/>
            </a:pP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</a:t>
            </a:r>
            <a:r>
              <a:rPr lang="en-US" sz="1400" dirty="0">
                <a:latin typeface="Consolas" pitchFamily="49" charset="0"/>
                <a:cs typeface="Arial" charset="0"/>
              </a:rPr>
              <a:t>( r ),</a:t>
            </a:r>
          </a:p>
          <a:p>
            <a:pPr>
              <a:buFontTx/>
              <a:buNone/>
              <a:defRPr/>
            </a:pPr>
            <a:r>
              <a:rPr lang="en-US" sz="14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(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</a:t>
            </a:r>
            <a:r>
              <a:rPr lang="en-US" sz="14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// empty constructor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10800000" flipV="1">
            <a:off x="3095626" y="1428751"/>
            <a:ext cx="2143125" cy="4286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200651" y="1257300"/>
            <a:ext cx="3641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>
                <a:solidFill>
                  <a:srgbClr val="FF0000"/>
                </a:solidFill>
              </a:rPr>
              <a:t>Associates functions back to the class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3432175" y="2397126"/>
            <a:ext cx="1824038" cy="246063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303838" y="2492376"/>
            <a:ext cx="4818062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Each member variable should be assigned</a:t>
            </a:r>
          </a:p>
          <a:p>
            <a:pPr eaLnBrk="1" hangingPunct="1"/>
            <a:endParaRPr lang="en-CA" sz="1600" dirty="0">
              <a:solidFill>
                <a:srgbClr val="00B0F0"/>
              </a:solidFill>
            </a:endParaRPr>
          </a:p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The order must be the same as the order in which</a:t>
            </a:r>
            <a:br>
              <a:rPr lang="en-CA" sz="1600" dirty="0">
                <a:solidFill>
                  <a:srgbClr val="00B0F0"/>
                </a:solidFill>
              </a:rPr>
            </a:br>
            <a:r>
              <a:rPr lang="en-CA" sz="1600" dirty="0">
                <a:solidFill>
                  <a:srgbClr val="00B0F0"/>
                </a:solidFill>
              </a:rPr>
              <a:t>the member variables are defined in the class</a:t>
            </a:r>
          </a:p>
          <a:p>
            <a:pPr eaLnBrk="1" hangingPunct="1"/>
            <a:endParaRPr lang="en-CA" sz="1600" dirty="0">
              <a:solidFill>
                <a:srgbClr val="00B0F0"/>
              </a:solidFill>
            </a:endParaRPr>
          </a:p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For built-in datatypes, this is a simple assignment.</a:t>
            </a:r>
          </a:p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For member variables that are objects, this is a call</a:t>
            </a:r>
            <a:br>
              <a:rPr lang="en-CA" sz="1600" dirty="0">
                <a:solidFill>
                  <a:srgbClr val="00B0F0"/>
                </a:solidFill>
              </a:rPr>
            </a:br>
            <a:r>
              <a:rPr lang="en-CA" sz="1600" dirty="0">
                <a:solidFill>
                  <a:srgbClr val="00B0F0"/>
                </a:solidFill>
              </a:rPr>
              <a:t>to a constructor.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575050" y="5013325"/>
            <a:ext cx="64087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CA" sz="1400" dirty="0">
                <a:solidFill>
                  <a:srgbClr val="00B0F0"/>
                </a:solidFill>
              </a:rPr>
              <a:t>For built-in datatypes, the above is equivalent to:</a:t>
            </a:r>
          </a:p>
          <a:p>
            <a:r>
              <a:rPr lang="en-US" sz="1400" dirty="0">
                <a:latin typeface="Consolas" pitchFamily="49" charset="0"/>
              </a:rPr>
              <a:t>// Constructor</a:t>
            </a:r>
          </a:p>
          <a:p>
            <a:r>
              <a:rPr lang="en-US" sz="1400" dirty="0">
                <a:solidFill>
                  <a:srgbClr val="D20000"/>
                </a:solidFill>
                <a:latin typeface="Consolas" pitchFamily="49" charset="0"/>
              </a:rPr>
              <a:t>Complex::</a:t>
            </a:r>
            <a:r>
              <a:rPr lang="en-US" sz="1400" dirty="0">
                <a:latin typeface="Consolas" pitchFamily="49" charset="0"/>
              </a:rPr>
              <a:t>Complex( double r, double </a:t>
            </a:r>
            <a:r>
              <a:rPr lang="en-US" sz="1400" dirty="0" err="1">
                <a:latin typeface="Consolas" pitchFamily="49" charset="0"/>
              </a:rPr>
              <a:t>i</a:t>
            </a:r>
            <a:r>
              <a:rPr lang="en-US" sz="1400" dirty="0">
                <a:latin typeface="Consolas" pitchFamily="49" charset="0"/>
              </a:rPr>
              <a:t> ):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</a:rPr>
              <a:t>re</a:t>
            </a:r>
            <a:r>
              <a:rPr lang="en-US" sz="1400" dirty="0">
                <a:latin typeface="Consolas" pitchFamily="49" charset="0"/>
              </a:rPr>
              <a:t>( 0 ), 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</a:rPr>
              <a:t>( 0 ) {</a:t>
            </a:r>
          </a:p>
          <a:p>
            <a:r>
              <a:rPr lang="en-US" sz="1400" dirty="0">
                <a:solidFill>
                  <a:srgbClr val="00B0F0"/>
                </a:solidFill>
                <a:latin typeface="Consolas" pitchFamily="49" charset="0"/>
              </a:rPr>
              <a:t>    re </a:t>
            </a:r>
            <a:r>
              <a:rPr lang="en-US" sz="1400" dirty="0">
                <a:latin typeface="Consolas" pitchFamily="49" charset="0"/>
              </a:rPr>
              <a:t>= r;</a:t>
            </a:r>
          </a:p>
          <a:p>
            <a:r>
              <a:rPr lang="en-US" sz="1400" dirty="0">
                <a:solidFill>
                  <a:srgbClr val="00B0F0"/>
                </a:solidFill>
                <a:latin typeface="Consolas" pitchFamily="49" charset="0"/>
              </a:rPr>
              <a:t>    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</a:rPr>
              <a:t>i</a:t>
            </a:r>
            <a:r>
              <a:rPr lang="en-US" sz="1400" dirty="0">
                <a:latin typeface="Consolas" pitchFamily="49" charset="0"/>
              </a:rPr>
              <a:t>;</a:t>
            </a:r>
          </a:p>
          <a:p>
            <a:r>
              <a:rPr lang="en-US" sz="1400" dirty="0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0759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Return the exponential of the complex value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Complex </a:t>
            </a:r>
            <a:r>
              <a:rPr lang="en-US" sz="1400" dirty="0" err="1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Complex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exp() const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double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exp_re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std::exp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 re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Complex( 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exp_re*</a:t>
            </a:r>
            <a:r>
              <a:rPr lang="de-DE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std::cos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(im), exp_re*</a:t>
            </a:r>
            <a:r>
              <a:rPr lang="de-DE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std::sin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(im) );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1367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Normalize the complex number (giving it unit absolute value, |z| = 1)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Complex::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normalize()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if ( re == 0 &amp;&amp;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== 0 )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return;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double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abs();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#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endif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630864" y="2540001"/>
            <a:ext cx="50450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This calls the member function </a:t>
            </a:r>
            <a: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double abs() const</a:t>
            </a:r>
            <a:b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</a:br>
            <a:r>
              <a:rPr lang="en-CA" sz="1600" dirty="0">
                <a:solidFill>
                  <a:srgbClr val="00B0F0"/>
                </a:solidFill>
              </a:rPr>
              <a:t>from the </a:t>
            </a:r>
            <a: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Complex</a:t>
            </a:r>
            <a:r>
              <a:rPr lang="en-CA" sz="1600" dirty="0">
                <a:solidFill>
                  <a:srgbClr val="00B0F0"/>
                </a:solidFill>
              </a:rPr>
              <a:t> class on the object on which</a:t>
            </a:r>
          </a:p>
          <a:p>
            <a:pPr eaLnBrk="1" hangingPunct="1"/>
            <a: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void normalize() </a:t>
            </a:r>
            <a:r>
              <a:rPr lang="en-CA" sz="1600" dirty="0">
                <a:solidFill>
                  <a:srgbClr val="00B0F0"/>
                </a:solidFill>
              </a:rPr>
              <a:t>was called</a:t>
            </a:r>
          </a:p>
        </p:txBody>
      </p:sp>
      <p:cxnSp>
        <p:nvCxnSpPr>
          <p:cNvPr id="5" name="Straight Arrow Connector 4"/>
          <p:cNvCxnSpPr>
            <a:cxnSpLocks/>
            <a:endCxn id="6" idx="6"/>
          </p:cNvCxnSpPr>
          <p:nvPr/>
        </p:nvCxnSpPr>
        <p:spPr>
          <a:xfrm flipH="1">
            <a:off x="3594895" y="2814638"/>
            <a:ext cx="1924844" cy="728664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874170" y="3370264"/>
            <a:ext cx="720725" cy="34607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2656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Arrays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Accessing arrays is similar:</a:t>
            </a:r>
            <a:r>
              <a:rPr lang="en-US" sz="1800" b="1" dirty="0">
                <a:latin typeface="Courier New" pitchFamily="49" charset="0"/>
                <a:cs typeface="Arial" charset="0"/>
              </a:rPr>
              <a:t>  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  <a:cs typeface="Arial" charset="0"/>
              </a:rPr>
              <a:t>   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const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 ARRAY_CAPACITY = 10; // prevents reassignment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 array[ARRAY_CAPACITY];</a:t>
            </a:r>
          </a:p>
          <a:p>
            <a:pPr lvl="2">
              <a:buFontTx/>
              <a:buNone/>
            </a:pPr>
            <a:endParaRPr lang="en-US" sz="18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array[</a:t>
            </a:r>
            <a:r>
              <a:rPr lang="en-US" sz="1800" dirty="0">
                <a:solidFill>
                  <a:srgbClr val="C00000"/>
                </a:solidFill>
                <a:latin typeface="Consolas" pitchFamily="49" charset="0"/>
                <a:cs typeface="Arial" charset="0"/>
              </a:rPr>
              <a:t>0</a:t>
            </a:r>
            <a:r>
              <a:rPr lang="en-US" sz="1800" dirty="0">
                <a:latin typeface="Consolas" pitchFamily="49" charset="0"/>
                <a:cs typeface="Arial" charset="0"/>
              </a:rPr>
              <a:t>] = 1;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for (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= 1;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&lt; </a:t>
            </a:r>
            <a:r>
              <a:rPr lang="en-US" sz="1800" dirty="0">
                <a:solidFill>
                  <a:srgbClr val="C00000"/>
                </a:solidFill>
                <a:latin typeface="Consolas" pitchFamily="49" charset="0"/>
                <a:cs typeface="Arial" charset="0"/>
              </a:rPr>
              <a:t>ARRAY_CAPACITY</a:t>
            </a:r>
            <a:r>
              <a:rPr lang="en-US" sz="1800" dirty="0">
                <a:latin typeface="Consolas" pitchFamily="49" charset="0"/>
                <a:cs typeface="Arial" charset="0"/>
              </a:rPr>
              <a:t>; ++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array[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] = 2*array[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– 1] + 1;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}</a:t>
            </a:r>
          </a:p>
          <a:p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solidFill>
                  <a:srgbClr val="D20000"/>
                </a:solidFill>
                <a:latin typeface="Arial" charset="0"/>
                <a:cs typeface="Arial" charset="0"/>
              </a:rPr>
              <a:t>  Recall that arrays go from  </a:t>
            </a:r>
            <a:r>
              <a:rPr lang="en-US" b="1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0 </a:t>
            </a:r>
            <a:r>
              <a:rPr lang="en-US" dirty="0">
                <a:solidFill>
                  <a:srgbClr val="D20000"/>
                </a:solidFill>
                <a:latin typeface="Arial" charset="0"/>
                <a:cs typeface="Arial" charset="0"/>
              </a:rPr>
              <a:t> to  </a:t>
            </a:r>
            <a:r>
              <a:rPr lang="en-US" b="1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ARRAY_CAPACITY – 1</a:t>
            </a:r>
            <a:endParaRPr lang="en-US" sz="1800" b="1" dirty="0">
              <a:solidFill>
                <a:srgbClr val="D20000"/>
              </a:solidFill>
              <a:latin typeface="Consolas" pitchFamily="49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94564" y="5453656"/>
            <a:ext cx="5859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Definition:</a:t>
            </a:r>
          </a:p>
          <a:p>
            <a:r>
              <a:rPr lang="en-CA" sz="2000" dirty="0"/>
              <a:t>   The </a:t>
            </a:r>
            <a:r>
              <a:rPr lang="en-CA" sz="2000" i="1" dirty="0"/>
              <a:t>capacity </a:t>
            </a:r>
            <a:r>
              <a:rPr lang="en-CA" sz="2000" dirty="0"/>
              <a:t>of an array is the entries it can hold</a:t>
            </a:r>
          </a:p>
          <a:p>
            <a:r>
              <a:rPr lang="en-CA" sz="2000" dirty="0"/>
              <a:t>   The </a:t>
            </a:r>
            <a:r>
              <a:rPr lang="en-CA" sz="2000" i="1" dirty="0"/>
              <a:t>size</a:t>
            </a:r>
            <a:r>
              <a:rPr lang="en-CA" sz="2000" dirty="0"/>
              <a:t> of an array is the number of useful entries </a:t>
            </a:r>
          </a:p>
        </p:txBody>
      </p:sp>
    </p:spTree>
    <p:extLst>
      <p:ext uri="{BB962C8B-B14F-4D97-AF65-F5344CB8AC3E}">
        <p14:creationId xmlns:p14="http://schemas.microsoft.com/office/powerpoint/2010/main" val="2529494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Visibility in C# and Java is described by placing public/private/protected in front of each class member or member function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In C++, this is described by a block prefixed by one of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  <a:cs typeface="Arial" charset="0"/>
              </a:rPr>
              <a:t>		private: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  <a:cs typeface="Arial" charset="0"/>
              </a:rPr>
              <a:t>		protected: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  <a:cs typeface="Arial" charset="0"/>
              </a:rPr>
              <a:t>		public:</a:t>
            </a:r>
          </a:p>
        </p:txBody>
      </p:sp>
    </p:spTree>
    <p:extLst>
      <p:ext uri="{BB962C8B-B14F-4D97-AF65-F5344CB8AC3E}">
        <p14:creationId xmlns:p14="http://schemas.microsoft.com/office/powerpoint/2010/main" val="36888808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class Complex {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private: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 double re, </a:t>
            </a:r>
            <a:r>
              <a:rPr lang="en-US" sz="12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im</a:t>
            </a:r>
            <a:r>
              <a:rPr lang="en-US" sz="1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sz="120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public:</a:t>
            </a:r>
          </a:p>
          <a:p>
            <a:pPr>
              <a:buFontTx/>
              <a:buNone/>
            </a:pPr>
            <a:r>
              <a:rPr lang="en-US" sz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    Complex( double, double );</a:t>
            </a:r>
          </a:p>
          <a:p>
            <a:pPr>
              <a:buFontTx/>
              <a:buNone/>
            </a:pPr>
            <a:endParaRPr lang="en-US" sz="1200" dirty="0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double real() const;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        double </a:t>
            </a:r>
            <a:r>
              <a:rPr lang="en-US" sz="1200" dirty="0" err="1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imag</a:t>
            </a: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() const;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        double abs() const;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        Complex </a:t>
            </a:r>
            <a:r>
              <a:rPr lang="en-US" sz="1200" dirty="0" err="1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exp</a:t>
            </a: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() const;</a:t>
            </a:r>
          </a:p>
          <a:p>
            <a:pPr>
              <a:buFontTx/>
              <a:buNone/>
            </a:pPr>
            <a:endParaRPr lang="en-US" sz="1200" dirty="0">
              <a:solidFill>
                <a:srgbClr val="0099CC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    void normalize();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295401" y="2928936"/>
            <a:ext cx="2676525" cy="2328864"/>
          </a:xfrm>
          <a:prstGeom prst="rect">
            <a:avLst/>
          </a:prstGeom>
          <a:noFill/>
          <a:ln w="38100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1295400" y="2009774"/>
            <a:ext cx="2676525" cy="287338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39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reason for the change in Java/C# was that the C++ version has been noted to be a source of errors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Code could be cut-and-paste from one location to another, and a poorly placed paste could change the visibility of some code: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public	→ private  </a:t>
            </a:r>
            <a:r>
              <a:rPr lang="en-US" dirty="0">
                <a:latin typeface="Arial" charset="0"/>
                <a:cs typeface="Arial" charset="0"/>
              </a:rPr>
              <a:t>automatically caught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private	→ public </a:t>
            </a:r>
            <a:r>
              <a:rPr lang="en-US" b="1" dirty="0">
                <a:latin typeface="Courier New" pitchFamily="49" charset="0"/>
                <a:cs typeface="Arial" charset="0"/>
              </a:rPr>
              <a:t> </a:t>
            </a:r>
            <a:r>
              <a:rPr lang="en-US" dirty="0">
                <a:latin typeface="Arial" charset="0"/>
                <a:cs typeface="Arial" charset="0"/>
              </a:rPr>
              <a:t>difficult to catch and dangerous</a:t>
            </a:r>
          </a:p>
        </p:txBody>
      </p:sp>
    </p:spTree>
    <p:extLst>
      <p:ext uri="{BB962C8B-B14F-4D97-AF65-F5344CB8AC3E}">
        <p14:creationId xmlns:p14="http://schemas.microsoft.com/office/powerpoint/2010/main" val="74055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It is possible for a class to indicate that another class is allowed to access its </a:t>
            </a:r>
            <a:r>
              <a:rPr lang="en-US" b="1" u="sng" dirty="0">
                <a:latin typeface="Arial" charset="0"/>
                <a:cs typeface="Arial" charset="0"/>
              </a:rPr>
              <a:t>private</a:t>
            </a:r>
            <a:r>
              <a:rPr lang="en-US" dirty="0">
                <a:latin typeface="Arial" charset="0"/>
                <a:cs typeface="Arial" charset="0"/>
              </a:rPr>
              <a:t> members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If class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ClassX</a:t>
            </a:r>
            <a:r>
              <a:rPr lang="en-US" dirty="0">
                <a:latin typeface="Arial" charset="0"/>
                <a:cs typeface="Arial" charset="0"/>
              </a:rPr>
              <a:t> declares class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ClassY</a:t>
            </a:r>
            <a:r>
              <a:rPr lang="en-US" dirty="0">
                <a:latin typeface="Arial" charset="0"/>
                <a:cs typeface="Arial" charset="0"/>
              </a:rPr>
              <a:t> to be a friend, then class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ClassY</a:t>
            </a:r>
            <a:r>
              <a:rPr lang="en-US" dirty="0">
                <a:latin typeface="Arial" charset="0"/>
                <a:cs typeface="Arial" charset="0"/>
              </a:rPr>
              <a:t> can access (and modify) the private members of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ClassX</a:t>
            </a:r>
            <a:r>
              <a:rPr lang="en-US" dirty="0">
                <a:latin typeface="Arial" charset="0"/>
                <a:cs typeface="Arial" charset="0"/>
              </a:rPr>
              <a:t> </a:t>
            </a:r>
            <a:endParaRPr lang="en-US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1722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sz="140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 ClassY;                   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// declare that ClassY is a class</a:t>
            </a:r>
            <a:endParaRPr lang="en-US" sz="140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sz="1400">
              <a:solidFill>
                <a:srgbClr val="0066FF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class ClassX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private: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int privy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;              // the variable privy is private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friend class ClassY;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       // ClassY is a 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friend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of ClassX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class ClassY {                  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// define ClassY</a:t>
            </a:r>
            <a:endParaRPr lang="en-US" sz="1400">
              <a:solidFill>
                <a:srgbClr val="FF33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private: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ClassX value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;           // Y stores one instance of X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public: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void set_x()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value.privy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= 42;   // a member function of ClassY can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}                       // access and modify the private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};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                             // member privy of 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endParaRPr lang="en-US" sz="140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773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can classify member functions into two categories: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Those leaving the object unchanged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Those modifying the member variables of the object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Respectively, these are referred to as:</a:t>
            </a:r>
          </a:p>
          <a:p>
            <a:pPr lvl="1"/>
            <a:r>
              <a:rPr lang="en-US" b="1" dirty="0">
                <a:latin typeface="Arial" charset="0"/>
                <a:cs typeface="Arial" charset="0"/>
              </a:rPr>
              <a:t>Accessors:	</a:t>
            </a:r>
            <a:r>
              <a:rPr lang="en-US" dirty="0">
                <a:latin typeface="Arial" charset="0"/>
                <a:cs typeface="Arial" charset="0"/>
              </a:rPr>
              <a:t>we are accessing and using the class members</a:t>
            </a:r>
          </a:p>
          <a:p>
            <a:pPr lvl="1"/>
            <a:r>
              <a:rPr lang="en-US" b="1" dirty="0">
                <a:latin typeface="Arial" charset="0"/>
                <a:cs typeface="Arial" charset="0"/>
              </a:rPr>
              <a:t>Mutators:	</a:t>
            </a:r>
            <a:r>
              <a:rPr lang="en-US" dirty="0">
                <a:latin typeface="Arial" charset="0"/>
                <a:cs typeface="Arial" charset="0"/>
              </a:rPr>
              <a:t>we are changing—mutating—the class members</a:t>
            </a:r>
          </a:p>
        </p:txBody>
      </p:sp>
    </p:spTree>
    <p:extLst>
      <p:ext uri="{BB962C8B-B14F-4D97-AF65-F5344CB8AC3E}">
        <p14:creationId xmlns:p14="http://schemas.microsoft.com/office/powerpoint/2010/main" val="31293836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Good programming practice is to enforce that a routine specified to be an accessor cannot be accidentally changed to a mutator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This is done with the const keyword after the parameter list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double abs() </a:t>
            </a: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850680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If a junior programmer were to try change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double Complex::abs() const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return std::</a:t>
            </a:r>
            <a:r>
              <a:rPr lang="en-US" dirty="0" err="1">
                <a:latin typeface="Consolas" pitchFamily="49" charset="0"/>
                <a:cs typeface="Arial" charset="0"/>
              </a:rPr>
              <a:t>sqrt</a:t>
            </a:r>
            <a:r>
              <a:rPr lang="en-US" dirty="0">
                <a:latin typeface="Consolas" pitchFamily="49" charset="0"/>
                <a:cs typeface="Arial" charset="0"/>
              </a:rPr>
              <a:t>( re*re + 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*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to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double Complex::abs() const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re = 1.0; </a:t>
            </a:r>
            <a:r>
              <a:rPr lang="en-US" dirty="0">
                <a:latin typeface="Consolas" pitchFamily="49" charset="0"/>
                <a:cs typeface="Arial" charset="0"/>
              </a:rPr>
              <a:t>           // modifying (</a:t>
            </a:r>
            <a:r>
              <a:rPr lang="en-US" i="1" dirty="0">
                <a:latin typeface="Consolas" pitchFamily="49" charset="0"/>
                <a:cs typeface="Arial" charset="0"/>
              </a:rPr>
              <a:t>mutating</a:t>
            </a:r>
            <a:r>
              <a:rPr lang="en-US" dirty="0">
                <a:latin typeface="Consolas" pitchFamily="49" charset="0"/>
                <a:cs typeface="Arial" charset="0"/>
              </a:rPr>
              <a:t>) 're'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    return std::</a:t>
            </a:r>
            <a:r>
              <a:rPr lang="en-US" dirty="0" err="1">
                <a:latin typeface="Consolas" pitchFamily="49" charset="0"/>
                <a:cs typeface="Arial" charset="0"/>
              </a:rPr>
              <a:t>sqrt</a:t>
            </a:r>
            <a:r>
              <a:rPr lang="en-US" dirty="0">
                <a:latin typeface="Consolas" pitchFamily="49" charset="0"/>
                <a:cs typeface="Arial" charset="0"/>
              </a:rPr>
              <a:t>( re*re + 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*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the compiler would signal an error</a:t>
            </a:r>
          </a:p>
        </p:txBody>
      </p:sp>
    </p:spTree>
    <p:extLst>
      <p:ext uri="{BB962C8B-B14F-4D97-AF65-F5344CB8AC3E}">
        <p14:creationId xmlns:p14="http://schemas.microsoft.com/office/powerpoint/2010/main" val="931815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As an example from a previous project, a student did this: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sz="12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200" dirty="0">
                <a:latin typeface="Consolas" pitchFamily="49" charset="0"/>
                <a:cs typeface="Arial" charset="0"/>
              </a:rPr>
              <a:t>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Double_sentinel_list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&lt;Type&gt;::count( Type const &amp;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const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for (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Double_node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 *temp = head(); temp != nullptr; temp = temp-&gt;next()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if ( temp-&gt;retrieve() == 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	++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list_size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}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}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return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list_size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Here,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list_size</a:t>
            </a:r>
            <a:r>
              <a:rPr lang="en-US" dirty="0">
                <a:latin typeface="Arial" charset="0"/>
                <a:cs typeface="Arial" charset="0"/>
              </a:rPr>
              <a:t> was a member variable of the class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This code did not compile:  the compiler issued a warning that a member variable was being modified in a read-only member function</a:t>
            </a:r>
          </a:p>
        </p:txBody>
      </p:sp>
    </p:spTree>
    <p:extLst>
      <p:ext uri="{BB962C8B-B14F-4D97-AF65-F5344CB8AC3E}">
        <p14:creationId xmlns:p14="http://schemas.microsoft.com/office/powerpoint/2010/main" val="3996878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What the student wanted was a local variable:</a:t>
            </a:r>
          </a:p>
          <a:p>
            <a:pPr>
              <a:buFont typeface="Arial" charset="0"/>
              <a:buNone/>
            </a:pPr>
            <a:r>
              <a:rPr lang="en-US" sz="1200" dirty="0">
                <a:latin typeface="Arial" charset="0"/>
                <a:cs typeface="Arial" charset="0"/>
              </a:rPr>
              <a:t>		</a:t>
            </a:r>
          </a:p>
          <a:p>
            <a:pPr>
              <a:buFont typeface="Arial" charset="0"/>
              <a:buNone/>
            </a:pPr>
            <a:r>
              <a:rPr lang="en-US" sz="1200" dirty="0">
                <a:latin typeface="Arial" charset="0"/>
                <a:cs typeface="Arial" charset="0"/>
              </a:rPr>
              <a:t>		</a:t>
            </a:r>
            <a:r>
              <a:rPr lang="en-US" sz="12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sz="12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200" dirty="0">
                <a:latin typeface="Consolas" pitchFamily="49" charset="0"/>
                <a:cs typeface="Arial" charset="0"/>
              </a:rPr>
              <a:t>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Double_sentinel_list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&lt;Type&gt;::count( Type const &amp;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const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obj_count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= 0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for (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Double_node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 *temp = head(); temp != nullptr; temp = temp-&gt;next()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    if ( temp-&gt;retrieve() == 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        ++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obj_count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    }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return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obj_count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1200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Functions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Function calls are similar, however, the are not required to be part of a class:</a:t>
            </a:r>
          </a:p>
          <a:p>
            <a:pPr>
              <a:buFontTx/>
              <a:buNone/>
              <a:defRPr/>
            </a:pPr>
            <a:endParaRPr lang="en-US" sz="1200" b="1" dirty="0">
              <a:latin typeface="Courier New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#include &lt;</a:t>
            </a:r>
            <a:r>
              <a:rPr lang="en-US" sz="1800" dirty="0" err="1">
                <a:latin typeface="Consolas" pitchFamily="49" charset="0"/>
              </a:rPr>
              <a:t>iostream</a:t>
            </a:r>
            <a:r>
              <a:rPr lang="en-US" sz="1800" dirty="0">
                <a:latin typeface="Consolas" pitchFamily="49" charset="0"/>
              </a:rPr>
              <a:t>&gt;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using namespace std;</a:t>
            </a:r>
          </a:p>
          <a:p>
            <a:pPr lvl="2">
              <a:buFontTx/>
              <a:buNone/>
              <a:defRPr/>
            </a:pPr>
            <a:endParaRPr lang="en-US" sz="1800" dirty="0">
              <a:latin typeface="Consolas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// A function with a global name</a:t>
            </a:r>
          </a:p>
          <a:p>
            <a:pPr lvl="2">
              <a:buFontTx/>
              <a:buNone/>
              <a:defRPr/>
            </a:pPr>
            <a:r>
              <a:rPr lang="en-US" sz="1800" dirty="0" err="1">
                <a:latin typeface="Consolas" pitchFamily="49" charset="0"/>
              </a:rPr>
              <a:t>int</a:t>
            </a:r>
            <a:r>
              <a:rPr lang="en-US" sz="1800" dirty="0">
                <a:latin typeface="Consolas" pitchFamily="49" charset="0"/>
              </a:rPr>
              <a:t> </a:t>
            </a:r>
            <a:r>
              <a:rPr lang="en-US" sz="1800" dirty="0" err="1">
                <a:solidFill>
                  <a:srgbClr val="FF3300"/>
                </a:solidFill>
                <a:latin typeface="Consolas" pitchFamily="49" charset="0"/>
              </a:rPr>
              <a:t>sqr</a:t>
            </a:r>
            <a:r>
              <a:rPr lang="en-US" sz="1800" dirty="0">
                <a:latin typeface="Consolas" pitchFamily="49" charset="0"/>
              </a:rPr>
              <a:t>( </a:t>
            </a:r>
            <a:r>
              <a:rPr lang="en-US" sz="1800" dirty="0" err="1">
                <a:latin typeface="Consolas" pitchFamily="49" charset="0"/>
              </a:rPr>
              <a:t>int</a:t>
            </a:r>
            <a:r>
              <a:rPr lang="en-US" sz="1800" dirty="0">
                <a:latin typeface="Consolas" pitchFamily="49" charset="0"/>
              </a:rPr>
              <a:t> n ) {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return n*n;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}</a:t>
            </a:r>
          </a:p>
          <a:p>
            <a:pPr lvl="2">
              <a:buFontTx/>
              <a:buNone/>
              <a:defRPr/>
            </a:pPr>
            <a:endParaRPr lang="en-US" sz="1800" dirty="0">
              <a:latin typeface="Consolas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 err="1">
                <a:latin typeface="Consolas" pitchFamily="49" charset="0"/>
              </a:rPr>
              <a:t>int</a:t>
            </a:r>
            <a:r>
              <a:rPr lang="en-US" sz="1800" dirty="0">
                <a:latin typeface="Consolas" pitchFamily="49" charset="0"/>
              </a:rPr>
              <a:t> </a:t>
            </a:r>
            <a:r>
              <a:rPr lang="en-US" sz="1800" dirty="0">
                <a:solidFill>
                  <a:srgbClr val="FF3300"/>
                </a:solidFill>
                <a:latin typeface="Consolas" pitchFamily="49" charset="0"/>
              </a:rPr>
              <a:t>main</a:t>
            </a:r>
            <a:r>
              <a:rPr lang="en-US" sz="1800" dirty="0">
                <a:latin typeface="Consolas" pitchFamily="49" charset="0"/>
              </a:rPr>
              <a:t>() {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</a:t>
            </a:r>
            <a:r>
              <a:rPr lang="en-US" sz="1800" dirty="0" err="1">
                <a:latin typeface="Consolas" pitchFamily="49" charset="0"/>
              </a:rPr>
              <a:t>cout</a:t>
            </a:r>
            <a:r>
              <a:rPr lang="en-US" sz="1800" dirty="0">
                <a:latin typeface="Consolas" pitchFamily="49" charset="0"/>
              </a:rPr>
              <a:t> &lt;&lt; "The square of 3 is " &lt;&lt; </a:t>
            </a:r>
            <a:r>
              <a:rPr lang="en-US" sz="1800" dirty="0" err="1">
                <a:solidFill>
                  <a:srgbClr val="FF3300"/>
                </a:solidFill>
                <a:latin typeface="Consolas" pitchFamily="49" charset="0"/>
              </a:rPr>
              <a:t>sqr</a:t>
            </a:r>
            <a:r>
              <a:rPr lang="en-US" sz="1800" dirty="0">
                <a:latin typeface="Consolas" pitchFamily="49" charset="0"/>
              </a:rPr>
              <a:t>(3) &lt;&lt; </a:t>
            </a:r>
            <a:r>
              <a:rPr lang="en-US" sz="1800" dirty="0" err="1">
                <a:latin typeface="Consolas" pitchFamily="49" charset="0"/>
              </a:rPr>
              <a:t>endl</a:t>
            </a:r>
            <a:r>
              <a:rPr lang="en-US" sz="1800" dirty="0">
                <a:latin typeface="Consolas" pitchFamily="49" charset="0"/>
              </a:rPr>
              <a:t>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return 0;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02853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Now that we have seen an introduction to classes, the next generalization is templates</a:t>
            </a:r>
          </a:p>
        </p:txBody>
      </p:sp>
    </p:spTree>
    <p:extLst>
      <p:ext uri="{BB962C8B-B14F-4D97-AF65-F5344CB8AC3E}">
        <p14:creationId xmlns:p14="http://schemas.microsoft.com/office/powerpoint/2010/main" val="41259019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In Java you will recall that all classes descend from the </a:t>
            </a:r>
            <a:r>
              <a:rPr lang="en-US" b="1" dirty="0">
                <a:latin typeface="Consolas" pitchFamily="49" charset="0"/>
                <a:cs typeface="Arial" charset="0"/>
              </a:rPr>
              <a:t>Object</a:t>
            </a:r>
            <a:r>
              <a:rPr lang="en-US" dirty="0">
                <a:latin typeface="Arial" charset="0"/>
                <a:cs typeface="Arial" charset="0"/>
              </a:rPr>
              <a:t> class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Thus, it is possible to create an array which can hold instances of any class: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	Object [] array = new Object[10];</a:t>
            </a:r>
          </a:p>
          <a:p>
            <a:pPr>
              <a:buFontTx/>
              <a:buNone/>
            </a:pPr>
            <a:endParaRPr lang="en-US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066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Suppose you want to build a general linked list which could hold anything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 Java you could have it store instance of the class </a:t>
            </a:r>
            <a:r>
              <a:rPr lang="en-US" dirty="0">
                <a:latin typeface="Consolas" pitchFamily="49" charset="0"/>
                <a:cs typeface="Arial" charset="0"/>
              </a:rPr>
              <a:t>Object</a:t>
            </a:r>
          </a:p>
          <a:p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Because there is no ultimate </a:t>
            </a:r>
            <a:r>
              <a:rPr lang="en-US" dirty="0">
                <a:latin typeface="Consolas" pitchFamily="49" charset="0"/>
                <a:cs typeface="Arial" charset="0"/>
              </a:rPr>
              <a:t>Object</a:t>
            </a:r>
            <a:r>
              <a:rPr lang="en-US" dirty="0">
                <a:latin typeface="Arial" charset="0"/>
                <a:cs typeface="Arial" charset="0"/>
              </a:rPr>
              <a:t> class, to avoid re-implementing each class for each class we are interested in storing, we must have a different mechanism</a:t>
            </a:r>
          </a:p>
        </p:txBody>
      </p:sp>
    </p:spTree>
    <p:extLst>
      <p:ext uri="{BB962C8B-B14F-4D97-AF65-F5344CB8AC3E}">
        <p14:creationId xmlns:p14="http://schemas.microsoft.com/office/powerpoint/2010/main" val="26803359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This mechanism uses a tool called templates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function has parameters which are of a specific type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template is like a function, however, the parameters themselves are types</a:t>
            </a:r>
          </a:p>
        </p:txBody>
      </p:sp>
    </p:spTree>
    <p:extLst>
      <p:ext uri="{BB962C8B-B14F-4D97-AF65-F5344CB8AC3E}">
        <p14:creationId xmlns:p14="http://schemas.microsoft.com/office/powerpoint/2010/main" val="34052122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That mechanism is called a template: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b="1" dirty="0">
                <a:latin typeface="Consolas" pitchFamily="49" charset="0"/>
                <a:cs typeface="Arial" charset="0"/>
              </a:rPr>
              <a:t>		</a:t>
            </a:r>
            <a:r>
              <a:rPr lang="en-US" sz="18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18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800" dirty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</a:pP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		Type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800" dirty="0">
                <a:latin typeface="Consolas" pitchFamily="49" charset="0"/>
                <a:cs typeface="Arial" charset="0"/>
              </a:rPr>
              <a:t>( 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    return </a:t>
            </a:r>
            <a:r>
              <a:rPr lang="en-US" sz="18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*</a:t>
            </a:r>
            <a:r>
              <a:rPr lang="en-US" sz="18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} </a:t>
            </a:r>
          </a:p>
          <a:p>
            <a:r>
              <a:rPr lang="en-US" dirty="0">
                <a:latin typeface="Arial" charset="0"/>
                <a:cs typeface="Arial" charset="0"/>
              </a:rPr>
              <a:t>This creates a function which returns something of the same type as the argument</a:t>
            </a:r>
            <a:endParaRPr lang="en-US" sz="18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6365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To tell the compiler what that type is, we must suffix the function:</a:t>
            </a:r>
          </a:p>
          <a:p>
            <a:pPr>
              <a:buFontTx/>
              <a:buNone/>
            </a:pPr>
            <a:endParaRPr lang="en-US" sz="1800" b="1" dirty="0">
              <a:solidFill>
                <a:srgbClr val="D2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		int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n </a:t>
            </a:r>
            <a:r>
              <a:rPr lang="en-US" sz="1800" dirty="0">
                <a:latin typeface="Consolas" pitchFamily="49" charset="0"/>
                <a:cs typeface="Arial" charset="0"/>
              </a:rPr>
              <a:t>= </a:t>
            </a:r>
            <a:r>
              <a:rPr lang="en-US" sz="18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800" dirty="0">
                <a:latin typeface="Consolas" pitchFamily="49" charset="0"/>
                <a:cs typeface="Arial" charset="0"/>
              </a:rPr>
              <a:t>&lt;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&gt;( </a:t>
            </a:r>
            <a:r>
              <a:rPr lang="en-US" sz="18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3</a:t>
            </a:r>
            <a:r>
              <a:rPr lang="en-US" sz="18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		double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 = </a:t>
            </a:r>
            <a:r>
              <a:rPr lang="en-US" sz="18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800" dirty="0">
                <a:latin typeface="Consolas" pitchFamily="49" charset="0"/>
                <a:cs typeface="Arial" charset="0"/>
              </a:rPr>
              <a:t>&lt;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double</a:t>
            </a:r>
            <a:r>
              <a:rPr lang="en-US" sz="1800" dirty="0">
                <a:latin typeface="Consolas" pitchFamily="49" charset="0"/>
                <a:cs typeface="Arial" charset="0"/>
              </a:rPr>
              <a:t>&gt;( </a:t>
            </a:r>
            <a:r>
              <a:rPr lang="en-US" sz="18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3.141592653589793</a:t>
            </a:r>
            <a:r>
              <a:rPr lang="en-US" sz="18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Usually, the compiler can determine the appropriate template without it being explicitly stated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843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Example:</a:t>
            </a:r>
          </a:p>
          <a:p>
            <a:pPr lvl="1"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#include&lt;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iostream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using namespace std;</a:t>
            </a:r>
          </a:p>
          <a:p>
            <a:pPr lvl="1"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template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400" dirty="0">
                <a:latin typeface="Consolas" pitchFamily="49" charset="0"/>
                <a:cs typeface="Arial" charset="0"/>
              </a:rPr>
              <a:t> Type&gt;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Type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400" dirty="0">
                <a:latin typeface="Consolas" pitchFamily="49" charset="0"/>
                <a:cs typeface="Arial" charset="0"/>
              </a:rPr>
              <a:t>( Type x ) {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return x*x;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}</a:t>
            </a:r>
          </a:p>
          <a:p>
            <a:pPr lvl="1"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</a:t>
            </a:r>
            <a:r>
              <a:rPr 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 main() {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400" dirty="0">
                <a:latin typeface="Consolas" pitchFamily="49" charset="0"/>
                <a:cs typeface="Arial" charset="0"/>
              </a:rPr>
              <a:t> &lt;&lt; "3 squared is "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400" dirty="0">
                <a:latin typeface="Consolas" pitchFamily="49" charset="0"/>
                <a:cs typeface="Arial" charset="0"/>
              </a:rPr>
              <a:t>&lt;</a:t>
            </a:r>
            <a:r>
              <a:rPr lang="en-US" sz="1400" dirty="0" err="1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&gt;( </a:t>
            </a:r>
            <a:r>
              <a:rPr lang="en-US" sz="14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3</a:t>
            </a:r>
            <a:r>
              <a:rPr lang="en-US" sz="1400" dirty="0">
                <a:latin typeface="Consolas" pitchFamily="49" charset="0"/>
                <a:cs typeface="Arial" charset="0"/>
              </a:rPr>
              <a:t> )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400" dirty="0">
                <a:latin typeface="Consolas" pitchFamily="49" charset="0"/>
                <a:cs typeface="Arial" charset="0"/>
              </a:rPr>
              <a:t> &lt;&lt; "Pi squared is "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400" dirty="0">
                <a:latin typeface="Consolas" pitchFamily="49" charset="0"/>
                <a:cs typeface="Arial" charset="0"/>
              </a:rPr>
              <a:t>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double</a:t>
            </a:r>
            <a:r>
              <a:rPr lang="en-US" sz="1400" dirty="0">
                <a:latin typeface="Consolas" pitchFamily="49" charset="0"/>
                <a:cs typeface="Arial" charset="0"/>
              </a:rPr>
              <a:t>&gt;(</a:t>
            </a:r>
            <a:r>
              <a:rPr lang="en-US" sz="14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3.141592653589793</a:t>
            </a:r>
            <a:r>
              <a:rPr lang="en-US" sz="1400" dirty="0">
                <a:latin typeface="Consolas" pitchFamily="49" charset="0"/>
                <a:cs typeface="Arial" charset="0"/>
              </a:rPr>
              <a:t> )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1"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return 0;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}</a:t>
            </a:r>
          </a:p>
        </p:txBody>
      </p:sp>
      <p:sp>
        <p:nvSpPr>
          <p:cNvPr id="65540" name="Rectangle 3"/>
          <p:cNvSpPr>
            <a:spLocks noChangeArrowheads="1"/>
          </p:cNvSpPr>
          <p:nvPr/>
        </p:nvSpPr>
        <p:spPr bwMode="auto">
          <a:xfrm>
            <a:off x="5735638" y="2492376"/>
            <a:ext cx="4572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Output:</a:t>
            </a:r>
          </a:p>
          <a:p>
            <a:pPr lvl="1"/>
            <a:r>
              <a:rPr lang="en-US">
                <a:latin typeface="Consolas" pitchFamily="49" charset="0"/>
              </a:rPr>
              <a:t>3 squared is </a:t>
            </a:r>
            <a:r>
              <a:rPr lang="en-US">
                <a:solidFill>
                  <a:srgbClr val="00B0F0"/>
                </a:solidFill>
                <a:latin typeface="Consolas" pitchFamily="49" charset="0"/>
              </a:rPr>
              <a:t>9</a:t>
            </a:r>
          </a:p>
          <a:p>
            <a:pPr lvl="1"/>
            <a:r>
              <a:rPr lang="en-US">
                <a:latin typeface="Consolas" pitchFamily="49" charset="0"/>
              </a:rPr>
              <a:t>Pi squared is </a:t>
            </a:r>
            <a:r>
              <a:rPr lang="en-US">
                <a:solidFill>
                  <a:srgbClr val="00B0F0"/>
                </a:solidFill>
                <a:latin typeface="Consolas" pitchFamily="49" charset="0"/>
              </a:rPr>
              <a:t>9.8696</a:t>
            </a:r>
          </a:p>
        </p:txBody>
      </p:sp>
    </p:spTree>
    <p:extLst>
      <p:ext uri="{BB962C8B-B14F-4D97-AF65-F5344CB8AC3E}">
        <p14:creationId xmlns:p14="http://schemas.microsoft.com/office/powerpoint/2010/main" val="19891669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Thus, calling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sqr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&gt;( </a:t>
            </a:r>
            <a:r>
              <a:rPr lang="en-US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)</a:t>
            </a:r>
            <a:r>
              <a:rPr lang="en-US" dirty="0">
                <a:latin typeface="Arial" charset="0"/>
                <a:cs typeface="Arial" charset="0"/>
              </a:rPr>
              <a:t> is equivalent to calling a function defined as:</a:t>
            </a:r>
          </a:p>
          <a:p>
            <a:pPr>
              <a:buFontTx/>
              <a:buNone/>
            </a:pPr>
            <a:endParaRPr lang="en-US" sz="1800" b="1" dirty="0">
              <a:solidFill>
                <a:srgbClr val="D20000"/>
              </a:solidFill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800" dirty="0">
                <a:latin typeface="Consolas" pitchFamily="49" charset="0"/>
                <a:cs typeface="Arial" charset="0"/>
              </a:rPr>
              <a:t>( 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return </a:t>
            </a:r>
            <a:r>
              <a:rPr lang="en-US" sz="18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*</a:t>
            </a:r>
            <a:r>
              <a:rPr lang="en-US" sz="18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compiler replaces the symbol </a:t>
            </a:r>
            <a:r>
              <a:rPr lang="en-US" b="1" dirty="0">
                <a:solidFill>
                  <a:srgbClr val="D20000"/>
                </a:solidFill>
                <a:latin typeface="Courier New" pitchFamily="49" charset="0"/>
                <a:cs typeface="Arial" charset="0"/>
              </a:rPr>
              <a:t>Type</a:t>
            </a:r>
            <a:r>
              <a:rPr lang="en-US" dirty="0">
                <a:latin typeface="Arial" charset="0"/>
                <a:cs typeface="Arial" charset="0"/>
              </a:rPr>
              <a:t> with </a:t>
            </a:r>
            <a:r>
              <a:rPr lang="en-US" b="1" dirty="0">
                <a:solidFill>
                  <a:srgbClr val="D20000"/>
                </a:solidFill>
                <a:latin typeface="Courier New" pitchFamily="49" charset="0"/>
                <a:cs typeface="Arial" charset="0"/>
              </a:rPr>
              <a:t>int</a:t>
            </a:r>
            <a:endParaRPr 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  <a:cs typeface="Arial" charset="0"/>
            </a:endParaRPr>
          </a:p>
        </p:txBody>
      </p:sp>
      <p:sp>
        <p:nvSpPr>
          <p:cNvPr id="66564" name="Rectangle 3"/>
          <p:cNvSpPr>
            <a:spLocks noChangeArrowheads="1"/>
          </p:cNvSpPr>
          <p:nvPr/>
        </p:nvSpPr>
        <p:spPr bwMode="auto">
          <a:xfrm>
            <a:off x="6600825" y="2205038"/>
            <a:ext cx="3455988" cy="12001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Consolas" pitchFamily="49" charset="0"/>
              </a:rPr>
              <a:t>template &lt;typename </a:t>
            </a:r>
            <a:r>
              <a:rPr lang="en-US">
                <a:solidFill>
                  <a:srgbClr val="D20000"/>
                </a:solidFill>
                <a:latin typeface="Consolas" pitchFamily="49" charset="0"/>
              </a:rPr>
              <a:t>Type</a:t>
            </a:r>
            <a:r>
              <a:rPr lang="en-US">
                <a:latin typeface="Consolas" pitchFamily="49" charset="0"/>
              </a:rPr>
              <a:t>&gt;</a:t>
            </a:r>
          </a:p>
          <a:p>
            <a:r>
              <a:rPr lang="en-US">
                <a:solidFill>
                  <a:srgbClr val="D20000"/>
                </a:solidFill>
                <a:latin typeface="Consolas" pitchFamily="49" charset="0"/>
              </a:rPr>
              <a:t>Type</a:t>
            </a:r>
            <a:r>
              <a:rPr lang="en-US">
                <a:latin typeface="Consolas" pitchFamily="49" charset="0"/>
              </a:rPr>
              <a:t> sqr( </a:t>
            </a:r>
            <a:r>
              <a:rPr lang="en-US">
                <a:solidFill>
                  <a:srgbClr val="D20000"/>
                </a:solidFill>
                <a:latin typeface="Consolas" pitchFamily="49" charset="0"/>
              </a:rPr>
              <a:t>Type</a:t>
            </a:r>
            <a:r>
              <a:rPr lang="en-US">
                <a:latin typeface="Consolas" pitchFamily="49" charset="0"/>
              </a:rPr>
              <a:t> </a:t>
            </a:r>
            <a:r>
              <a:rPr lang="en-US">
                <a:solidFill>
                  <a:schemeClr val="hlink"/>
                </a:solidFill>
                <a:latin typeface="Consolas" pitchFamily="49" charset="0"/>
              </a:rPr>
              <a:t>x</a:t>
            </a:r>
            <a:r>
              <a:rPr lang="en-US">
                <a:latin typeface="Consolas" pitchFamily="49" charset="0"/>
              </a:rPr>
              <a:t> ) {</a:t>
            </a:r>
          </a:p>
          <a:p>
            <a:r>
              <a:rPr lang="en-US">
                <a:latin typeface="Consolas" pitchFamily="49" charset="0"/>
              </a:rPr>
              <a:t>    return </a:t>
            </a:r>
            <a:r>
              <a:rPr lang="en-US">
                <a:solidFill>
                  <a:schemeClr val="hlink"/>
                </a:solidFill>
                <a:latin typeface="Consolas" pitchFamily="49" charset="0"/>
              </a:rPr>
              <a:t>x</a:t>
            </a:r>
            <a:r>
              <a:rPr lang="en-US">
                <a:latin typeface="Consolas" pitchFamily="49" charset="0"/>
              </a:rPr>
              <a:t>*</a:t>
            </a:r>
            <a:r>
              <a:rPr lang="en-US">
                <a:solidFill>
                  <a:schemeClr val="hlink"/>
                </a:solidFill>
                <a:latin typeface="Consolas" pitchFamily="49" charset="0"/>
              </a:rPr>
              <a:t>x</a:t>
            </a:r>
            <a:r>
              <a:rPr lang="en-US">
                <a:latin typeface="Consolas" pitchFamily="49" charset="0"/>
              </a:rPr>
              <a:t>;</a:t>
            </a:r>
          </a:p>
          <a:p>
            <a:r>
              <a:rPr lang="en-US">
                <a:latin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0794058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Our complex number class uses double-precision floating-point numbers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What if we don’t require the precision and want to save memory with floating-point numbers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Do we write the entire class twice?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How about templates?</a:t>
            </a:r>
          </a:p>
          <a:p>
            <a:pPr>
              <a:buFont typeface="Arial" charset="0"/>
              <a:buNone/>
            </a:pPr>
            <a:endParaRPr lang="en-US" sz="18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5188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</a:t>
            </a:r>
            <a:r>
              <a:rPr lang="en-US" sz="1400" dirty="0" err="1">
                <a:latin typeface="Consolas" pitchFamily="49" charset="0"/>
                <a:cs typeface="Arial" charset="0"/>
              </a:rPr>
              <a:t>ifndef</a:t>
            </a:r>
            <a:r>
              <a:rPr lang="en-US" sz="1400" dirty="0">
                <a:latin typeface="Consolas" pitchFamily="49" charset="0"/>
                <a:cs typeface="Arial" charset="0"/>
              </a:rPr>
              <a:t>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#define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#include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cmath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class Complex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private: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re,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public: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Complex(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const &amp; =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Type()</a:t>
            </a:r>
            <a:r>
              <a:rPr lang="en-US" sz="1400" dirty="0">
                <a:latin typeface="Consolas" pitchFamily="49" charset="0"/>
                <a:cs typeface="Arial" charset="0"/>
              </a:rPr>
              <a:t>,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const &amp; =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Type()</a:t>
            </a:r>
            <a:r>
              <a:rPr 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Accessors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real()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imag</a:t>
            </a:r>
            <a:r>
              <a:rPr lang="en-US" sz="1400" dirty="0"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abs()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 exp() const;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Mutators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void normalize();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223065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C++/C# Differences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will look at categories of differences between C++ and Java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Including header files (the preprocessor)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file is the base of compilation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Namespaces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Printing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53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modifier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template &lt;typename </a:t>
            </a:r>
            <a:r>
              <a:rPr lang="en-US" dirty="0">
                <a:solidFill>
                  <a:srgbClr val="D2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latin typeface="Arial" charset="0"/>
                <a:cs typeface="Arial" charset="0"/>
              </a:rPr>
              <a:t> applies only to the following statement, so each time we define a function, we must restate that </a:t>
            </a:r>
            <a:r>
              <a:rPr lang="en-US" dirty="0">
                <a:solidFill>
                  <a:srgbClr val="D2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latin typeface="Arial" charset="0"/>
                <a:cs typeface="Arial" charset="0"/>
              </a:rPr>
              <a:t> is a templated symbol:</a:t>
            </a:r>
          </a:p>
          <a:p>
            <a:pPr>
              <a:buFontTx/>
              <a:buNone/>
            </a:pPr>
            <a:endParaRPr 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// Constructor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6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Complex&lt;</a:t>
            </a:r>
            <a:r>
              <a:rPr lang="en-US" sz="16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&gt;::Complex( Type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&amp;r, Type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):re(r),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// empty constructor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8852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// return the real component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Complex&lt;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&gt;::real() const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return re;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// return the imaginary component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Complex&lt;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&gt;::imag() const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return im;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// return the absolute value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Complex&lt;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&gt;::abs() const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return std::sqrt( re*re + im*im );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38368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Return the exponential of the complex value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 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&gt;::exp() const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exp_re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std::exp( re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&gt;( 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exp_re*std::cos(im), exp_re*std::sin(im) );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Normalize the complex number (giving it unit norm, |z| = 1)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void 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&gt;: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noramlize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if ( re == 0 &amp;&amp;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== 0 )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return;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abs();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#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endif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7930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Example:</a:t>
            </a: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#include &lt;iostream&gt;</a:t>
            </a:r>
          </a:p>
          <a:p>
            <a:pPr lvl="1">
              <a:buFontTx/>
              <a:buNone/>
            </a:pPr>
            <a:r>
              <a:rPr lang="en-US" sz="120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#include "Complex.h"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using namespace std;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int main() {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Complex&lt;</a:t>
            </a:r>
            <a:r>
              <a:rPr lang="en-US" sz="12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double</a:t>
            </a:r>
            <a:r>
              <a:rPr lang="en-US" sz="1200">
                <a:latin typeface="Consolas" pitchFamily="49" charset="0"/>
                <a:cs typeface="Arial" charset="0"/>
              </a:rPr>
              <a:t>&gt; z( 3.7, 4.2 );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Complex&lt;</a:t>
            </a:r>
            <a:r>
              <a:rPr lang="en-US" sz="12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float</a:t>
            </a:r>
            <a:r>
              <a:rPr lang="en-US" sz="1200">
                <a:latin typeface="Consolas" pitchFamily="49" charset="0"/>
                <a:cs typeface="Arial" charset="0"/>
              </a:rPr>
              <a:t>&gt;  w( 3.7, 4.2 );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cout.precision( 20 ); // Print up to 20 digits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"|z| = " &lt;&lt; z.abs() &lt;&lt; endl;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"|w| = " &lt;&lt; w.abs() &lt;&lt; endl;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z.normalize();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w.normalize();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"After normalization, |z| = " &lt;&lt; z.abs() &lt;&lt; endl;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"After normalization, |w| = " &lt;&lt; w.abs() &lt;&lt; endl;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return 0;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72708" name="Rectangle 3"/>
          <p:cNvSpPr>
            <a:spLocks noChangeArrowheads="1"/>
          </p:cNvSpPr>
          <p:nvPr/>
        </p:nvSpPr>
        <p:spPr bwMode="auto">
          <a:xfrm>
            <a:off x="5700713" y="1557339"/>
            <a:ext cx="4356100" cy="1754187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en-US"/>
              <a:t>Ouptut: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|z| = 5.5973207876626123181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|w| = 5.597320556640625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After normalization, |z| = 1.0000000412736744781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After normalization, |w| = 1 </a:t>
            </a:r>
          </a:p>
        </p:txBody>
      </p:sp>
    </p:spTree>
    <p:extLst>
      <p:ext uri="{BB962C8B-B14F-4D97-AF65-F5344CB8AC3E}">
        <p14:creationId xmlns:p14="http://schemas.microsoft.com/office/powerpoint/2010/main" val="978984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One of the simplest ideas in C, but one which most students have a problem with is a pointer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Every variable (barring optimization) is stored somewhere in memory 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That address is an integer, so why can’t we store an address in a variable?</a:t>
            </a:r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249" y="3529011"/>
            <a:ext cx="34290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8594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could simply have an ‘address’ type:</a:t>
            </a:r>
          </a:p>
          <a:p>
            <a:pPr>
              <a:buFontTx/>
              <a:buNone/>
            </a:pPr>
            <a:r>
              <a:rPr lang="en-US" sz="1800" dirty="0">
                <a:solidFill>
                  <a:srgbClr val="FF3300"/>
                </a:solidFill>
                <a:latin typeface="Consolas" pitchFamily="49" charset="0"/>
                <a:cs typeface="Arial" charset="0"/>
              </a:rPr>
              <a:t>     address </a:t>
            </a:r>
            <a:r>
              <a:rPr lang="en-US" sz="1800" dirty="0" err="1">
                <a:solidFill>
                  <a:srgbClr val="FF3300"/>
                </a:solidFill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solidFill>
                  <a:srgbClr val="FF3300"/>
                </a:solidFill>
                <a:latin typeface="Consolas" pitchFamily="49" charset="0"/>
                <a:cs typeface="Arial" charset="0"/>
              </a:rPr>
              <a:t>;    // store an address</a:t>
            </a:r>
          </a:p>
          <a:p>
            <a:pPr>
              <a:buFontTx/>
              <a:buNone/>
            </a:pPr>
            <a:r>
              <a:rPr lang="en-US" sz="1800" dirty="0">
                <a:solidFill>
                  <a:srgbClr val="FF3300"/>
                </a:solidFill>
                <a:latin typeface="Consolas" pitchFamily="49" charset="0"/>
                <a:cs typeface="Arial" charset="0"/>
              </a:rPr>
              <a:t>                     // THIS IS WRONG</a:t>
            </a:r>
          </a:p>
          <a:p>
            <a:r>
              <a:rPr lang="en-US" dirty="0">
                <a:latin typeface="Arial" charset="0"/>
                <a:cs typeface="Arial" charset="0"/>
              </a:rPr>
              <a:t>However, the compiler does not know what it is an address of (is it the address of an int, a double, etc.)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Instead, we have to indicate what it is pointing to: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int *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;   // a pointer to an integer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            // the address of the integer variable '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0206321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First we must get the address of a variable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This is done with the </a:t>
            </a:r>
            <a:r>
              <a:rPr lang="en-US" b="1" dirty="0">
                <a:latin typeface="Consolas" pitchFamily="49" charset="0"/>
                <a:cs typeface="Arial" charset="0"/>
              </a:rPr>
              <a:t>&amp;</a:t>
            </a:r>
            <a:r>
              <a:rPr lang="en-US" dirty="0">
                <a:latin typeface="Arial" charset="0"/>
                <a:cs typeface="Arial" charset="0"/>
              </a:rPr>
              <a:t> operator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                           			      (</a:t>
            </a:r>
            <a:r>
              <a:rPr lang="en-US" b="1" i="1" dirty="0">
                <a:solidFill>
                  <a:srgbClr val="FF3300"/>
                </a:solidFill>
                <a:latin typeface="Arial" charset="0"/>
                <a:cs typeface="Arial" charset="0"/>
              </a:rPr>
              <a:t>a</a:t>
            </a:r>
            <a:r>
              <a:rPr lang="en-US" dirty="0">
                <a:latin typeface="Arial" charset="0"/>
                <a:cs typeface="Arial" charset="0"/>
              </a:rPr>
              <a:t>mpersand/</a:t>
            </a:r>
            <a:r>
              <a:rPr lang="en-US" b="1" i="1" dirty="0">
                <a:solidFill>
                  <a:srgbClr val="FF3300"/>
                </a:solidFill>
                <a:latin typeface="Arial" charset="0"/>
                <a:cs typeface="Arial" charset="0"/>
              </a:rPr>
              <a:t>a</a:t>
            </a:r>
            <a:r>
              <a:rPr lang="en-US" dirty="0">
                <a:latin typeface="Arial" charset="0"/>
                <a:cs typeface="Arial" charset="0"/>
              </a:rPr>
              <a:t>ddress of)</a:t>
            </a:r>
          </a:p>
          <a:p>
            <a:r>
              <a:rPr lang="en-US" dirty="0">
                <a:latin typeface="Arial" charset="0"/>
                <a:cs typeface="Arial" charset="0"/>
              </a:rPr>
              <a:t>For example,</a:t>
            </a:r>
          </a:p>
          <a:p>
            <a:pPr>
              <a:buFontTx/>
              <a:buNone/>
            </a:pPr>
            <a:endParaRPr lang="en-US" sz="1800" b="1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int m = 5;    // m is an int storing 5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int *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;     // a pointer to an int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 = &amp;m;     // assign to 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 the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              // address of m</a:t>
            </a:r>
          </a:p>
        </p:txBody>
      </p:sp>
    </p:spTree>
    <p:extLst>
      <p:ext uri="{BB962C8B-B14F-4D97-AF65-F5344CB8AC3E}">
        <p14:creationId xmlns:p14="http://schemas.microsoft.com/office/powerpoint/2010/main" val="5281853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can even print the addresses:</a:t>
            </a:r>
          </a:p>
          <a:p>
            <a:pPr>
              <a:buFontTx/>
              <a:buNone/>
            </a:pPr>
            <a:endParaRPr lang="en-US" sz="18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int m = 5;    // m is an int storing 5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int *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;     // a pointer to an int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 = &amp;m;     // assign to 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 the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              // address of m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</a:t>
            </a:r>
            <a:r>
              <a:rPr lang="en-US" sz="18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800" dirty="0">
                <a:latin typeface="Consolas" pitchFamily="49" charset="0"/>
                <a:cs typeface="Arial" charset="0"/>
              </a:rPr>
              <a:t> &lt;&lt; 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 &lt;&lt; </a:t>
            </a:r>
            <a:r>
              <a:rPr lang="en-US" sz="18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8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prints </a:t>
            </a:r>
            <a:r>
              <a:rPr lang="en-US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0xffffd352</a:t>
            </a:r>
            <a:r>
              <a:rPr lang="en-US" dirty="0">
                <a:latin typeface="Arial" charset="0"/>
                <a:cs typeface="Arial" charset="0"/>
              </a:rPr>
              <a:t>, a 32-bit number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computer uses 32-bit addresses</a:t>
            </a:r>
          </a:p>
        </p:txBody>
      </p:sp>
    </p:spTree>
    <p:extLst>
      <p:ext uri="{BB962C8B-B14F-4D97-AF65-F5344CB8AC3E}">
        <p14:creationId xmlns:p14="http://schemas.microsoft.com/office/powerpoint/2010/main" val="28407026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have pointers:  we would now like to manipulate what is stored at that address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We can access/modify what is stored at that memory location by using the * operator (dereference)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int m = 5;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int *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ptr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ptr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= &amp;m; 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&lt;&lt; *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ptr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&lt;&lt;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;  // prints </a:t>
            </a:r>
            <a:r>
              <a:rPr lang="en-US" sz="1800" dirty="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en-US" dirty="0">
              <a:solidFill>
                <a:srgbClr val="0066FF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5374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Similarly, we can modify values stored at an address:</a:t>
            </a:r>
            <a:endParaRPr lang="en-US" sz="1800" b="1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int m = 5;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int *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ptr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ptr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= &amp;m;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*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ptr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= 3;    // store 3 at that memory location 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&lt;&lt; m &lt;&lt;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;  // prints </a:t>
            </a:r>
            <a:r>
              <a:rPr lang="en-US" sz="1800" dirty="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3</a:t>
            </a:r>
            <a:endParaRPr lang="en-US" dirty="0">
              <a:solidFill>
                <a:srgbClr val="0066FF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450" y="4109128"/>
            <a:ext cx="8386350" cy="2267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836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C++ is based on C, which was written in the early 1970s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Any command starting with a </a:t>
            </a:r>
            <a:r>
              <a:rPr lang="en-US" b="1" dirty="0">
                <a:latin typeface="Courier New" pitchFamily="49" charset="0"/>
                <a:cs typeface="Arial" charset="0"/>
              </a:rPr>
              <a:t>#</a:t>
            </a:r>
            <a:r>
              <a:rPr lang="en-US" dirty="0">
                <a:latin typeface="Arial" charset="0"/>
                <a:cs typeface="Arial" charset="0"/>
              </a:rPr>
              <a:t> in the first column is not a C/C++ statement, but rather a preprocessor statement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preprocessor performed very basic text-based (or </a:t>
            </a:r>
            <a:r>
              <a:rPr lang="en-US" i="1" dirty="0">
                <a:latin typeface="Arial" charset="0"/>
                <a:cs typeface="Arial" charset="0"/>
              </a:rPr>
              <a:t>lexical</a:t>
            </a:r>
            <a:r>
              <a:rPr lang="en-US" dirty="0">
                <a:latin typeface="Arial" charset="0"/>
                <a:cs typeface="Arial" charset="0"/>
              </a:rPr>
              <a:t>) substitutions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output is sent to the compiler</a:t>
            </a:r>
          </a:p>
        </p:txBody>
      </p:sp>
    </p:spTree>
    <p:extLst>
      <p:ext uri="{BB962C8B-B14F-4D97-AF65-F5344CB8AC3E}">
        <p14:creationId xmlns:p14="http://schemas.microsoft.com/office/powerpoint/2010/main" val="20625715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Pointers to objects must, similarly be dereferenced:</a:t>
            </a:r>
          </a:p>
          <a:p>
            <a:pPr>
              <a:buFontTx/>
              <a:buNone/>
            </a:pPr>
            <a:endParaRPr lang="en-US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Complex z( 3, 4 );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Complex *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= &amp;z;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z.abs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&lt;&lt; (*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).abs()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618080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One short hand for this is to replace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		(*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).abs();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with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		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-&gt;abs();</a:t>
            </a:r>
          </a:p>
        </p:txBody>
      </p:sp>
    </p:spTree>
    <p:extLst>
      <p:ext uri="{BB962C8B-B14F-4D97-AF65-F5344CB8AC3E}">
        <p14:creationId xmlns:p14="http://schemas.microsoft.com/office/powerpoint/2010/main" val="30013411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Memory allocation in C++ and C# is done through the </a:t>
            </a:r>
            <a:r>
              <a:rPr lang="en-US" b="1" dirty="0">
                <a:latin typeface="Courier New" pitchFamily="49" charset="0"/>
                <a:cs typeface="Arial" charset="0"/>
              </a:rPr>
              <a:t>new</a:t>
            </a:r>
            <a:r>
              <a:rPr lang="en-US" dirty="0">
                <a:latin typeface="Arial" charset="0"/>
                <a:cs typeface="Arial" charset="0"/>
              </a:rPr>
              <a:t> operator</a:t>
            </a:r>
          </a:p>
          <a:p>
            <a:r>
              <a:rPr lang="en-US" dirty="0">
                <a:latin typeface="Arial" charset="0"/>
                <a:cs typeface="Arial" charset="0"/>
              </a:rPr>
              <a:t>This is an explicit request to the operating system for memory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This is a very expensive operation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OS must: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Find the appropriate amount of memory,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Indicate that it has been allocated, and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Return the address of the first memory location</a:t>
            </a:r>
          </a:p>
        </p:txBody>
      </p:sp>
    </p:spTree>
    <p:extLst>
      <p:ext uri="{BB962C8B-B14F-4D97-AF65-F5344CB8AC3E}">
        <p14:creationId xmlns:p14="http://schemas.microsoft.com/office/powerpoint/2010/main" val="28994409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Memory deallocation differs, however: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C# uses automatic garbage collection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C++ requires the user to explicitly deallocate memory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Note however, that:</a:t>
            </a:r>
          </a:p>
          <a:p>
            <a:pPr lvl="1"/>
            <a:r>
              <a:rPr lang="en-US" i="1" dirty="0">
                <a:latin typeface="Arial" charset="0"/>
                <a:cs typeface="Arial" charset="0"/>
              </a:rPr>
              <a:t>managed C++</a:t>
            </a:r>
            <a:r>
              <a:rPr lang="en-US" dirty="0">
                <a:latin typeface="Arial" charset="0"/>
                <a:cs typeface="Arial" charset="0"/>
              </a:rPr>
              <a:t> has garbage collection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other tools are also available for C++ to perform automatic 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18268521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Inside a function, memory allocation of declared variables is dealt with by the compiler</a:t>
            </a:r>
          </a:p>
          <a:p>
            <a:pPr>
              <a:buFontTx/>
              <a:buNone/>
            </a:pPr>
            <a:endParaRPr 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int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my_func</a:t>
            </a:r>
            <a:r>
              <a:rPr lang="en-US" sz="1600" b="1" dirty="0">
                <a:latin typeface="Courier New" pitchFamily="49" charset="0"/>
                <a:cs typeface="Arial" charset="0"/>
              </a:rPr>
              <a:t>() {</a:t>
            </a: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Complex&lt;double&gt; z(3, 4);  // calls constructor with 3, 4</a:t>
            </a: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                          // creates 3 + 4j</a:t>
            </a: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                    // 16 bytes are allocated by the compiler</a:t>
            </a:r>
          </a:p>
          <a:p>
            <a:pPr>
              <a:buFontTx/>
              <a:buNone/>
            </a:pPr>
            <a:endParaRPr 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double r =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z</a:t>
            </a:r>
            <a:r>
              <a:rPr lang="en-US" sz="1600" b="1" dirty="0" err="1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.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abs</a:t>
            </a:r>
            <a:r>
              <a:rPr lang="en-US" sz="1600" b="1" dirty="0">
                <a:latin typeface="Courier New" pitchFamily="49" charset="0"/>
                <a:cs typeface="Arial" charset="0"/>
              </a:rPr>
              <a:t>(); // 8 bytes are allocated by the compiler</a:t>
            </a:r>
          </a:p>
          <a:p>
            <a:pPr>
              <a:buFontTx/>
              <a:buNone/>
            </a:pPr>
            <a:endParaRPr 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return 0;           // The compiler reclaims the 24 bytes</a:t>
            </a: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19551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Memory for a single instance of a class (one object) is allocated using the new operator, </a:t>
            </a:r>
            <a:r>
              <a:rPr lang="en-US" i="1" dirty="0">
                <a:latin typeface="Arial" charset="0"/>
                <a:cs typeface="Arial" charset="0"/>
              </a:rPr>
              <a:t>e</a:t>
            </a:r>
            <a:r>
              <a:rPr lang="en-US" dirty="0">
                <a:latin typeface="Arial" charset="0"/>
                <a:cs typeface="Arial" charset="0"/>
              </a:rPr>
              <a:t>.</a:t>
            </a:r>
            <a:r>
              <a:rPr lang="en-US" i="1" dirty="0">
                <a:latin typeface="Arial" charset="0"/>
                <a:cs typeface="Arial" charset="0"/>
              </a:rPr>
              <a:t>g</a:t>
            </a:r>
            <a:r>
              <a:rPr lang="en-US" dirty="0">
                <a:latin typeface="Arial" charset="0"/>
                <a:cs typeface="Arial" charset="0"/>
              </a:rPr>
              <a:t>.,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Complex&lt;double&gt; *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= new Complex&lt;double&gt;( 3, 4 );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new operator returns the address of the first byte of the memory allocated </a:t>
            </a:r>
          </a:p>
        </p:txBody>
      </p:sp>
    </p:spTree>
    <p:extLst>
      <p:ext uri="{BB962C8B-B14F-4D97-AF65-F5344CB8AC3E}">
        <p14:creationId xmlns:p14="http://schemas.microsoft.com/office/powerpoint/2010/main" val="38935764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can even print the address to the screen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If we were to execute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&lt;&lt; "The address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is " &lt;&lt;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&lt;&lt;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we would see output like:</a:t>
            </a:r>
          </a:p>
          <a:p>
            <a:pPr>
              <a:buFontTx/>
              <a:buNone/>
            </a:pPr>
            <a:endParaRPr lang="en-US" b="1" dirty="0">
              <a:latin typeface="Courier New" pitchFamily="49" charset="0"/>
              <a:cs typeface="Arial" charset="0"/>
            </a:endParaRP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The address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is 0x00ef3b40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3028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Next, to deallocate the memory (once we’re finished with it) we must explicitly tell the operating system using the delete operator: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		delete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887235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  <a:endParaRPr lang="en-CA">
              <a:latin typeface="Arial" charset="0"/>
              <a:cs typeface="Arial" charset="0"/>
            </a:endParaRP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Arial" charset="0"/>
                <a:cs typeface="Arial" charset="0"/>
              </a:rPr>
              <a:t>Consider a linked list where each node is allocated:</a:t>
            </a:r>
          </a:p>
          <a:p>
            <a:pPr lvl="1" algn="ctr">
              <a:buFont typeface="Arial" charset="0"/>
              <a:buNone/>
            </a:pPr>
            <a:r>
              <a:rPr lang="en-CA" dirty="0">
                <a:latin typeface="Consolas" pitchFamily="49" charset="0"/>
                <a:cs typeface="Consolas" pitchFamily="49" charset="0"/>
              </a:rPr>
              <a:t>new Node&lt;Type&gt;( obj )</a:t>
            </a:r>
          </a:p>
          <a:p>
            <a:pPr lvl="1">
              <a:buFont typeface="Arial" charset="0"/>
              <a:buNone/>
            </a:pPr>
            <a:endParaRPr lang="en-CA" dirty="0">
              <a:latin typeface="Arial" charset="0"/>
              <a:cs typeface="Arial" charset="0"/>
            </a:endParaRPr>
          </a:p>
          <a:p>
            <a:r>
              <a:rPr lang="en-CA" dirty="0">
                <a:latin typeface="Arial" charset="0"/>
                <a:cs typeface="Arial" charset="0"/>
              </a:rPr>
              <a:t>Such a call will be made each time a new element is added to the linked list</a:t>
            </a:r>
          </a:p>
          <a:p>
            <a:pPr>
              <a:buFont typeface="Arial" charset="0"/>
              <a:buNone/>
            </a:pPr>
            <a:endParaRPr lang="en-CA" dirty="0">
              <a:latin typeface="Arial" charset="0"/>
              <a:cs typeface="Arial" charset="0"/>
            </a:endParaRPr>
          </a:p>
          <a:p>
            <a:r>
              <a:rPr lang="en-CA" dirty="0">
                <a:latin typeface="Arial" charset="0"/>
                <a:cs typeface="Arial" charset="0"/>
              </a:rPr>
              <a:t>For each 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new</a:t>
            </a:r>
            <a:r>
              <a:rPr lang="en-CA" dirty="0">
                <a:latin typeface="Arial" charset="0"/>
                <a:cs typeface="Arial" charset="0"/>
              </a:rPr>
              <a:t>, there must be a corresponding 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delete</a:t>
            </a:r>
            <a:r>
              <a:rPr lang="en-CA" dirty="0">
                <a:latin typeface="Arial" charset="0"/>
                <a:cs typeface="Arial" charset="0"/>
              </a:rPr>
              <a:t>:</a:t>
            </a:r>
          </a:p>
          <a:p>
            <a:pPr lvl="1"/>
            <a:r>
              <a:rPr lang="en-CA" dirty="0">
                <a:latin typeface="Arial" charset="0"/>
                <a:cs typeface="Arial" charset="0"/>
              </a:rPr>
              <a:t>Each removal of an object requires a call to 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delete</a:t>
            </a:r>
          </a:p>
          <a:p>
            <a:pPr lvl="1"/>
            <a:r>
              <a:rPr lang="en-CA" dirty="0">
                <a:latin typeface="Arial" charset="0"/>
                <a:cs typeface="Arial" charset="0"/>
              </a:rPr>
              <a:t>If a non-empty list is itself being deleted, the destructor must call 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delete</a:t>
            </a:r>
            <a:r>
              <a:rPr lang="en-CA" dirty="0">
                <a:latin typeface="Arial" charset="0"/>
                <a:cs typeface="Arial" charset="0"/>
              </a:rPr>
              <a:t> on all remaining nodes</a:t>
            </a:r>
          </a:p>
          <a:p>
            <a:endParaRPr lang="en-CA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1055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 Quick Introduction to C++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To summarize: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have seen some of the similarities and differences between C# and C++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these slides touch on all of the topics which you will need to know to implement all of your projects</a:t>
            </a:r>
          </a:p>
        </p:txBody>
      </p:sp>
    </p:spTree>
    <p:extLst>
      <p:ext uri="{BB962C8B-B14F-4D97-AF65-F5344CB8AC3E}">
        <p14:creationId xmlns:p14="http://schemas.microsoft.com/office/powerpoint/2010/main" val="1175401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sequence is: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  		</a:t>
            </a:r>
            <a:r>
              <a:rPr lang="en-US" sz="1800" dirty="0">
                <a:latin typeface="Arial" charset="0"/>
                <a:cs typeface="Arial" charset="0"/>
              </a:rPr>
              <a:t>file (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filename.cpp</a:t>
            </a:r>
            <a:r>
              <a:rPr lang="en-US" sz="1800" dirty="0">
                <a:latin typeface="Arial" charset="0"/>
                <a:cs typeface="Arial" charset="0"/>
              </a:rPr>
              <a:t>) → preprocessor → compiler (g++)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Note, this is done automatically by the compiler:  no additional steps are necessary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At the top of any C++ program, you will see one or more directives starting with a </a:t>
            </a:r>
            <a:r>
              <a:rPr lang="en-US" b="1" dirty="0">
                <a:latin typeface="Courier New" pitchFamily="49" charset="0"/>
                <a:cs typeface="Arial" charset="0"/>
              </a:rPr>
              <a:t>#</a:t>
            </a:r>
            <a:r>
              <a:rPr lang="en-US" dirty="0">
                <a:latin typeface="Arial" charset="0"/>
                <a:cs typeface="Arial" charset="0"/>
              </a:rPr>
              <a:t>, </a:t>
            </a:r>
            <a:r>
              <a:rPr lang="en-US" i="1" dirty="0">
                <a:latin typeface="Arial" charset="0"/>
                <a:cs typeface="Arial" charset="0"/>
              </a:rPr>
              <a:t>e</a:t>
            </a:r>
            <a:r>
              <a:rPr lang="en-US" dirty="0">
                <a:latin typeface="Arial" charset="0"/>
                <a:cs typeface="Arial" charset="0"/>
              </a:rPr>
              <a:t>.</a:t>
            </a:r>
            <a:r>
              <a:rPr lang="en-US" i="1" dirty="0">
                <a:latin typeface="Arial" charset="0"/>
                <a:cs typeface="Arial" charset="0"/>
              </a:rPr>
              <a:t>g</a:t>
            </a:r>
            <a:r>
              <a:rPr lang="en-US" dirty="0">
                <a:latin typeface="Arial" charset="0"/>
                <a:cs typeface="Arial" charset="0"/>
              </a:rPr>
              <a:t>.,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</a:t>
            </a:r>
            <a:r>
              <a:rPr lang="en-US" b="1" dirty="0">
                <a:latin typeface="Courier New" pitchFamily="49" charset="0"/>
                <a:cs typeface="Arial" charset="0"/>
              </a:rPr>
              <a:t>#include &lt;iostream&gt;</a:t>
            </a:r>
          </a:p>
        </p:txBody>
      </p:sp>
    </p:spTree>
    <p:extLst>
      <p:ext uri="{BB962C8B-B14F-4D97-AF65-F5344CB8AC3E}">
        <p14:creationId xmlns:p14="http://schemas.microsoft.com/office/powerpoint/2010/main" val="5148649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 Quick Introduction to C++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There is a full C++ course this semester on CS 1420 starting from scratch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tutorial does not even assume you know what a variable is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There are exercises and example code which you can run yourself</a:t>
            </a:r>
          </a:p>
        </p:txBody>
      </p:sp>
    </p:spTree>
    <p:extLst>
      <p:ext uri="{BB962C8B-B14F-4D97-AF65-F5344CB8AC3E}">
        <p14:creationId xmlns:p14="http://schemas.microsoft.com/office/powerpoint/2010/main" val="2328059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pic>
        <p:nvPicPr>
          <p:cNvPr id="14339" name="Picture 4" descr="prepr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1412876"/>
            <a:ext cx="6769100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9146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3207</TotalTime>
  <Words>5365</Words>
  <Application>Microsoft Macintosh PowerPoint</Application>
  <PresentationFormat>Widescreen</PresentationFormat>
  <Paragraphs>866</Paragraphs>
  <Slides>80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Calibri Light</vt:lpstr>
      <vt:lpstr>Consolas</vt:lpstr>
      <vt:lpstr>Courier New</vt:lpstr>
      <vt:lpstr>Office Theme</vt:lpstr>
      <vt:lpstr>CS 2420: C++ Crash Courses</vt:lpstr>
      <vt:lpstr>Control Statements</vt:lpstr>
      <vt:lpstr>Operators</vt:lpstr>
      <vt:lpstr>Arrays</vt:lpstr>
      <vt:lpstr>Functions</vt:lpstr>
      <vt:lpstr>C++/C# Differences</vt:lpstr>
      <vt:lpstr>The C++ Preprocessor</vt:lpstr>
      <vt:lpstr>The C++ Preprocessor</vt:lpstr>
      <vt:lpstr>The C++ Preprocessor</vt:lpstr>
      <vt:lpstr>What is the Problem of Preprocessor?</vt:lpstr>
      <vt:lpstr>Libraries</vt:lpstr>
      <vt:lpstr>Libraries</vt:lpstr>
      <vt:lpstr>Libraries</vt:lpstr>
      <vt:lpstr>The C++ Preprocessor</vt:lpstr>
      <vt:lpstr>The C++ Preprocessor</vt:lpstr>
      <vt:lpstr>The C++ Preprocessor</vt:lpstr>
      <vt:lpstr>The File as the Unit of Compilation</vt:lpstr>
      <vt:lpstr>The File as the Unit of Compilation</vt:lpstr>
      <vt:lpstr>The File as the Unit of Compilation</vt:lpstr>
      <vt:lpstr>The File as the Unit of Compilation</vt:lpstr>
      <vt:lpstr>The File as the Unit of Compilation</vt:lpstr>
      <vt:lpstr>Namespaces</vt:lpstr>
      <vt:lpstr>Namespaces</vt:lpstr>
      <vt:lpstr>Namespaces</vt:lpstr>
      <vt:lpstr>Namespaces</vt:lpstr>
      <vt:lpstr>Printing</vt:lpstr>
      <vt:lpstr>Printing</vt:lpstr>
      <vt:lpstr>Printing</vt:lpstr>
      <vt:lpstr>Printing</vt:lpstr>
      <vt:lpstr>Printing</vt:lpstr>
      <vt:lpstr>Introduction to C++</vt:lpstr>
      <vt:lpstr>Classes</vt:lpstr>
      <vt:lpstr>Classes</vt:lpstr>
      <vt:lpstr>Classes</vt:lpstr>
      <vt:lpstr>The Complex Class</vt:lpstr>
      <vt:lpstr>The Complex Class</vt:lpstr>
      <vt:lpstr>The Complex Class</vt:lpstr>
      <vt:lpstr>The Complex Class</vt:lpstr>
      <vt:lpstr>The Complex Class</vt:lpstr>
      <vt:lpstr>Visibility</vt:lpstr>
      <vt:lpstr>Visibility</vt:lpstr>
      <vt:lpstr>Visibility</vt:lpstr>
      <vt:lpstr>Visibility</vt:lpstr>
      <vt:lpstr>Visibility</vt:lpstr>
      <vt:lpstr>Accessors and Mutators</vt:lpstr>
      <vt:lpstr>Accessors and Mutators</vt:lpstr>
      <vt:lpstr>Accessors and Mutators</vt:lpstr>
      <vt:lpstr>Accessors and Mutators</vt:lpstr>
      <vt:lpstr>Accessors and Mutators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Pointers</vt:lpstr>
      <vt:lpstr>Pointers</vt:lpstr>
      <vt:lpstr>Pointers</vt:lpstr>
      <vt:lpstr>Pointers</vt:lpstr>
      <vt:lpstr>Pointers</vt:lpstr>
      <vt:lpstr>Pointers</vt:lpstr>
      <vt:lpstr>Pointers</vt:lpstr>
      <vt:lpstr>Pointers</vt:lpstr>
      <vt:lpstr>Memory Allocation</vt:lpstr>
      <vt:lpstr>Memory Allocation</vt:lpstr>
      <vt:lpstr>Memory Allocation</vt:lpstr>
      <vt:lpstr>Memory Allocation</vt:lpstr>
      <vt:lpstr>Memory Allocation</vt:lpstr>
      <vt:lpstr>Memory Allocation</vt:lpstr>
      <vt:lpstr>Memory Allocation</vt:lpstr>
      <vt:lpstr>A Quick Introduction to C++</vt:lpstr>
      <vt:lpstr>A Quick Introduction to C++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Tsung-Wei Huang</cp:lastModifiedBy>
  <cp:revision>716</cp:revision>
  <cp:lastPrinted>2021-08-18T02:54:38Z</cp:lastPrinted>
  <dcterms:created xsi:type="dcterms:W3CDTF">2021-01-05T18:50:35Z</dcterms:created>
  <dcterms:modified xsi:type="dcterms:W3CDTF">2021-08-24T23:49:01Z</dcterms:modified>
</cp:coreProperties>
</file>